
<file path=[Content_Types].xml><?xml version="1.0" encoding="utf-8"?>
<Types xmlns="http://schemas.openxmlformats.org/package/2006/content-types">
  <Default Extension="(null)"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328" r:id="rId3"/>
    <p:sldId id="373" r:id="rId4"/>
    <p:sldId id="329" r:id="rId5"/>
    <p:sldId id="339" r:id="rId6"/>
    <p:sldId id="291" r:id="rId7"/>
    <p:sldId id="330" r:id="rId8"/>
    <p:sldId id="333" r:id="rId9"/>
    <p:sldId id="374" r:id="rId10"/>
    <p:sldId id="331" r:id="rId11"/>
    <p:sldId id="359" r:id="rId12"/>
    <p:sldId id="338" r:id="rId13"/>
    <p:sldId id="326" r:id="rId14"/>
    <p:sldId id="334" r:id="rId15"/>
    <p:sldId id="363" r:id="rId16"/>
    <p:sldId id="364" r:id="rId17"/>
    <p:sldId id="370" r:id="rId18"/>
    <p:sldId id="341" r:id="rId19"/>
    <p:sldId id="340" r:id="rId20"/>
    <p:sldId id="365" r:id="rId21"/>
    <p:sldId id="357" r:id="rId22"/>
    <p:sldId id="372" r:id="rId23"/>
    <p:sldId id="335" r:id="rId24"/>
    <p:sldId id="337" r:id="rId25"/>
    <p:sldId id="368" r:id="rId26"/>
    <p:sldId id="275" r:id="rId27"/>
    <p:sldId id="342" r:id="rId28"/>
    <p:sldId id="355" r:id="rId29"/>
    <p:sldId id="356" r:id="rId30"/>
    <p:sldId id="369"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2458" autoAdjust="0"/>
  </p:normalViewPr>
  <p:slideViewPr>
    <p:cSldViewPr snapToGrid="0" snapToObjects="1">
      <p:cViewPr varScale="1">
        <p:scale>
          <a:sx n="92" d="100"/>
          <a:sy n="92" d="100"/>
        </p:scale>
        <p:origin x="1171" y="82"/>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1F3965-24A9-F84B-B960-1F8DFF81EEE9}" type="datetimeFigureOut">
              <a:rPr lang="en-US" smtClean="0"/>
              <a:t>12/12/2021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02F6DB-1E63-2144-9C7E-5CB31AA6E393}" type="slidenum">
              <a:rPr lang="en-US" smtClean="0"/>
              <a:t>‹#›</a:t>
            </a:fld>
            <a:endParaRPr lang="en-US"/>
          </a:p>
        </p:txBody>
      </p:sp>
    </p:spTree>
    <p:extLst>
      <p:ext uri="{BB962C8B-B14F-4D97-AF65-F5344CB8AC3E}">
        <p14:creationId xmlns:p14="http://schemas.microsoft.com/office/powerpoint/2010/main" val="2064010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critically, we are moving from describing the posterior distribution by using an approximation to sampling directly from it</a:t>
            </a:r>
          </a:p>
          <a:p>
            <a:r>
              <a:rPr lang="en-US" dirty="0"/>
              <a:t>The Stan programming language is based on the Hamiltonian Monte Carlo, a specific MCMC algorithm</a:t>
            </a:r>
          </a:p>
        </p:txBody>
      </p:sp>
      <p:sp>
        <p:nvSpPr>
          <p:cNvPr id="4" name="Slide Number Placeholder 3"/>
          <p:cNvSpPr>
            <a:spLocks noGrp="1"/>
          </p:cNvSpPr>
          <p:nvPr>
            <p:ph type="sldNum" sz="quarter" idx="10"/>
          </p:nvPr>
        </p:nvSpPr>
        <p:spPr/>
        <p:txBody>
          <a:bodyPr/>
          <a:lstStyle/>
          <a:p>
            <a:fld id="{A602F6DB-1E63-2144-9C7E-5CB31AA6E393}" type="slidenum">
              <a:rPr lang="en-US" smtClean="0"/>
              <a:t>2</a:t>
            </a:fld>
            <a:endParaRPr lang="en-US"/>
          </a:p>
        </p:txBody>
      </p:sp>
    </p:spTree>
    <p:extLst>
      <p:ext uri="{BB962C8B-B14F-4D97-AF65-F5344CB8AC3E}">
        <p14:creationId xmlns:p14="http://schemas.microsoft.com/office/powerpoint/2010/main" val="283625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Log link. </a:t>
            </a:r>
            <a:r>
              <a:rPr lang="en-US" sz="1200" kern="1200" dirty="0">
                <a:solidFill>
                  <a:schemeClr val="tx1"/>
                </a:solidFill>
                <a:effectLst/>
                <a:latin typeface="+mn-lt"/>
                <a:ea typeface="+mn-ea"/>
                <a:cs typeface="+mn-cs"/>
              </a:rPr>
              <a:t>This link function maps a parameter that is defined over only positive real values onto a linear model.”</a:t>
            </a:r>
          </a:p>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13</a:t>
            </a:fld>
            <a:endParaRPr lang="en-US"/>
          </a:p>
        </p:txBody>
      </p:sp>
    </p:spTree>
    <p:extLst>
      <p:ext uri="{BB962C8B-B14F-4D97-AF65-F5344CB8AC3E}">
        <p14:creationId xmlns:p14="http://schemas.microsoft.com/office/powerpoint/2010/main" val="2798611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02F6DB-1E63-2144-9C7E-5CB31AA6E393}" type="slidenum">
              <a:rPr lang="en-US" smtClean="0"/>
              <a:t>14</a:t>
            </a:fld>
            <a:endParaRPr lang="en-US"/>
          </a:p>
        </p:txBody>
      </p:sp>
    </p:spTree>
    <p:extLst>
      <p:ext uri="{BB962C8B-B14F-4D97-AF65-F5344CB8AC3E}">
        <p14:creationId xmlns:p14="http://schemas.microsoft.com/office/powerpoint/2010/main" val="2086436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15</a:t>
            </a:fld>
            <a:endParaRPr lang="en-US"/>
          </a:p>
        </p:txBody>
      </p:sp>
    </p:spTree>
    <p:extLst>
      <p:ext uri="{BB962C8B-B14F-4D97-AF65-F5344CB8AC3E}">
        <p14:creationId xmlns:p14="http://schemas.microsoft.com/office/powerpoint/2010/main" val="3223211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16</a:t>
            </a:fld>
            <a:endParaRPr lang="en-US"/>
          </a:p>
        </p:txBody>
      </p:sp>
    </p:spTree>
    <p:extLst>
      <p:ext uri="{BB962C8B-B14F-4D97-AF65-F5344CB8AC3E}">
        <p14:creationId xmlns:p14="http://schemas.microsoft.com/office/powerpoint/2010/main" val="1524580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confusion that might arise with the “probability of success” parameter here in the binomial distribution</a:t>
            </a:r>
          </a:p>
          <a:p>
            <a:pPr marL="171450" indent="-171450">
              <a:buFont typeface="Arial" panose="020B0604020202020204" pitchFamily="34" charset="0"/>
              <a:buChar char="•"/>
            </a:pPr>
            <a:r>
              <a:rPr lang="en-US" dirty="0"/>
              <a:t>This is a parameter we’re trying to estimate</a:t>
            </a:r>
          </a:p>
          <a:p>
            <a:pPr marL="171450" indent="-171450">
              <a:buFont typeface="Arial" panose="020B0604020202020204" pitchFamily="34" charset="0"/>
              <a:buChar char="•"/>
            </a:pPr>
            <a:r>
              <a:rPr lang="en-US" dirty="0"/>
              <a:t>So, a posterior distribution for </a:t>
            </a:r>
            <a:r>
              <a:rPr lang="en-US" i="0" dirty="0"/>
              <a:t>the probability of success parameter (</a:t>
            </a:r>
            <a:r>
              <a:rPr lang="en-US" i="1" dirty="0"/>
              <a:t>p</a:t>
            </a:r>
            <a:r>
              <a:rPr lang="en-US" i="0" dirty="0"/>
              <a:t>)</a:t>
            </a:r>
            <a:r>
              <a:rPr lang="en-US" i="1" dirty="0"/>
              <a:t> </a:t>
            </a:r>
            <a:r>
              <a:rPr lang="en-US" i="0" dirty="0"/>
              <a:t>shows us the relative probability of different probability of success values</a:t>
            </a:r>
          </a:p>
          <a:p>
            <a:pPr marL="171450" indent="-171450">
              <a:buFont typeface="Arial" panose="020B0604020202020204" pitchFamily="34" charset="0"/>
              <a:buChar cha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probability mass functions for three different binomial distributions</a:t>
            </a:r>
          </a:p>
          <a:p>
            <a:r>
              <a:rPr lang="en-US" dirty="0">
                <a:hlinkClick r:id="" action="ppaction://noaction"/>
              </a:rPr>
              <a:t>https://en.wikipedia.org/wiki/Binomial_distribution#/media/File:Binomial_distribution_pmf.svg</a:t>
            </a:r>
            <a:endParaRPr lang="en-US" dirty="0"/>
          </a:p>
          <a:p>
            <a:pPr marL="171450" indent="-171450">
              <a:buFont typeface="Arial" panose="020B0604020202020204" pitchFamily="34" charset="0"/>
              <a:buChar char="•"/>
            </a:pPr>
            <a:endParaRPr lang="en-US" i="0" dirty="0"/>
          </a:p>
        </p:txBody>
      </p:sp>
      <p:sp>
        <p:nvSpPr>
          <p:cNvPr id="4" name="Slide Number Placeholder 3"/>
          <p:cNvSpPr>
            <a:spLocks noGrp="1"/>
          </p:cNvSpPr>
          <p:nvPr>
            <p:ph type="sldNum" sz="quarter" idx="10"/>
          </p:nvPr>
        </p:nvSpPr>
        <p:spPr/>
        <p:txBody>
          <a:bodyPr/>
          <a:lstStyle/>
          <a:p>
            <a:fld id="{A602F6DB-1E63-2144-9C7E-5CB31AA6E393}" type="slidenum">
              <a:rPr lang="en-US" smtClean="0"/>
              <a:t>21</a:t>
            </a:fld>
            <a:endParaRPr lang="en-US"/>
          </a:p>
        </p:txBody>
      </p:sp>
    </p:spTree>
    <p:extLst>
      <p:ext uri="{BB962C8B-B14F-4D97-AF65-F5344CB8AC3E}">
        <p14:creationId xmlns:p14="http://schemas.microsoft.com/office/powerpoint/2010/main" val="966917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02F6DB-1E63-2144-9C7E-5CB31AA6E393}" type="slidenum">
              <a:rPr lang="en-US" smtClean="0"/>
              <a:t>22</a:t>
            </a:fld>
            <a:endParaRPr lang="en-US"/>
          </a:p>
        </p:txBody>
      </p:sp>
    </p:spTree>
    <p:extLst>
      <p:ext uri="{BB962C8B-B14F-4D97-AF65-F5344CB8AC3E}">
        <p14:creationId xmlns:p14="http://schemas.microsoft.com/office/powerpoint/2010/main" val="2086436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23</a:t>
            </a:fld>
            <a:endParaRPr lang="en-US"/>
          </a:p>
        </p:txBody>
      </p:sp>
    </p:spTree>
    <p:extLst>
      <p:ext uri="{BB962C8B-B14F-4D97-AF65-F5344CB8AC3E}">
        <p14:creationId xmlns:p14="http://schemas.microsoft.com/office/powerpoint/2010/main" val="3223211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24</a:t>
            </a:fld>
            <a:endParaRPr lang="en-US"/>
          </a:p>
        </p:txBody>
      </p:sp>
    </p:spTree>
    <p:extLst>
      <p:ext uri="{BB962C8B-B14F-4D97-AF65-F5344CB8AC3E}">
        <p14:creationId xmlns:p14="http://schemas.microsoft.com/office/powerpoint/2010/main" val="1524580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26</a:t>
            </a:fld>
            <a:endParaRPr lang="en-US"/>
          </a:p>
        </p:txBody>
      </p:sp>
    </p:spTree>
    <p:extLst>
      <p:ext uri="{BB962C8B-B14F-4D97-AF65-F5344CB8AC3E}">
        <p14:creationId xmlns:p14="http://schemas.microsoft.com/office/powerpoint/2010/main" val="1281879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experimental variables of interest: the side of the table on which the prosocial option appeared and partner vs. control condition</a:t>
            </a:r>
          </a:p>
        </p:txBody>
      </p:sp>
      <p:sp>
        <p:nvSpPr>
          <p:cNvPr id="4" name="Slide Number Placeholder 3"/>
          <p:cNvSpPr>
            <a:spLocks noGrp="1"/>
          </p:cNvSpPr>
          <p:nvPr>
            <p:ph type="sldNum" sz="quarter" idx="10"/>
          </p:nvPr>
        </p:nvSpPr>
        <p:spPr/>
        <p:txBody>
          <a:bodyPr/>
          <a:lstStyle/>
          <a:p>
            <a:fld id="{A602F6DB-1E63-2144-9C7E-5CB31AA6E393}" type="slidenum">
              <a:rPr lang="en-US" smtClean="0"/>
              <a:t>27</a:t>
            </a:fld>
            <a:endParaRPr lang="en-US"/>
          </a:p>
        </p:txBody>
      </p:sp>
    </p:spTree>
    <p:extLst>
      <p:ext uri="{BB962C8B-B14F-4D97-AF65-F5344CB8AC3E}">
        <p14:creationId xmlns:p14="http://schemas.microsoft.com/office/powerpoint/2010/main" val="4020269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kern="1200" dirty="0">
                <a:solidFill>
                  <a:schemeClr val="tx1"/>
                </a:solidFill>
                <a:effectLst/>
                <a:latin typeface="+mn-lt"/>
                <a:ea typeface="+mn-ea"/>
                <a:cs typeface="+mn-cs"/>
              </a:rPr>
              <a:t>Stationarity refers to the path staying within the region of high probability of the posterior distribution.”</a:t>
            </a:r>
          </a:p>
          <a:p>
            <a:r>
              <a:rPr lang="en-US" sz="1200" kern="1200" dirty="0">
                <a:solidFill>
                  <a:schemeClr val="tx1"/>
                </a:solidFill>
                <a:effectLst/>
                <a:latin typeface="+mn-lt"/>
                <a:ea typeface="+mn-ea"/>
                <a:cs typeface="+mn-cs"/>
              </a:rPr>
              <a:t>“A well-mixing chain means that each successive sample within each parameter is not highly correlated with the sample before it.”</a:t>
            </a:r>
          </a:p>
        </p:txBody>
      </p:sp>
      <p:sp>
        <p:nvSpPr>
          <p:cNvPr id="4" name="Slide Number Placeholder 3"/>
          <p:cNvSpPr>
            <a:spLocks noGrp="1"/>
          </p:cNvSpPr>
          <p:nvPr>
            <p:ph type="sldNum" sz="quarter" idx="10"/>
          </p:nvPr>
        </p:nvSpPr>
        <p:spPr/>
        <p:txBody>
          <a:bodyPr/>
          <a:lstStyle/>
          <a:p>
            <a:fld id="{A602F6DB-1E63-2144-9C7E-5CB31AA6E393}" type="slidenum">
              <a:rPr lang="en-US" smtClean="0"/>
              <a:t>4</a:t>
            </a:fld>
            <a:endParaRPr lang="en-US"/>
          </a:p>
        </p:txBody>
      </p:sp>
    </p:spTree>
    <p:extLst>
      <p:ext uri="{BB962C8B-B14F-4D97-AF65-F5344CB8AC3E}">
        <p14:creationId xmlns:p14="http://schemas.microsoft.com/office/powerpoint/2010/main" val="1750791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lecture code of chimpanzee models</a:t>
            </a:r>
          </a:p>
        </p:txBody>
      </p:sp>
      <p:sp>
        <p:nvSpPr>
          <p:cNvPr id="4" name="Slide Number Placeholder 3"/>
          <p:cNvSpPr>
            <a:spLocks noGrp="1"/>
          </p:cNvSpPr>
          <p:nvPr>
            <p:ph type="sldNum" sz="quarter" idx="10"/>
          </p:nvPr>
        </p:nvSpPr>
        <p:spPr/>
        <p:txBody>
          <a:bodyPr/>
          <a:lstStyle/>
          <a:p>
            <a:fld id="{A602F6DB-1E63-2144-9C7E-5CB31AA6E393}" type="slidenum">
              <a:rPr lang="en-US" smtClean="0"/>
              <a:t>28</a:t>
            </a:fld>
            <a:endParaRPr lang="en-US"/>
          </a:p>
        </p:txBody>
      </p:sp>
    </p:spTree>
    <p:extLst>
      <p:ext uri="{BB962C8B-B14F-4D97-AF65-F5344CB8AC3E}">
        <p14:creationId xmlns:p14="http://schemas.microsoft.com/office/powerpoint/2010/main" val="2361720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lecture code of snow goose models</a:t>
            </a:r>
          </a:p>
          <a:p>
            <a:endParaRPr lang="en-US" dirty="0"/>
          </a:p>
          <a:p>
            <a:r>
              <a:rPr lang="en-US" dirty="0"/>
              <a:t>https://</a:t>
            </a:r>
            <a:r>
              <a:rPr lang="en-US" dirty="0" err="1"/>
              <a:t>www.allaboutbirds.org</a:t>
            </a:r>
            <a:r>
              <a:rPr lang="en-US" dirty="0"/>
              <a:t>/guide/</a:t>
            </a:r>
            <a:r>
              <a:rPr lang="en-US" dirty="0" err="1"/>
              <a:t>Snow_Goose</a:t>
            </a:r>
            <a:r>
              <a:rPr lang="en-US" dirty="0"/>
              <a:t>/media-browser/59939451</a:t>
            </a:r>
          </a:p>
          <a:p>
            <a:r>
              <a:rPr lang="en-US" dirty="0"/>
              <a:t>https://</a:t>
            </a:r>
            <a:r>
              <a:rPr lang="en-US" dirty="0" err="1"/>
              <a:t>www.allaboutbirds.org</a:t>
            </a:r>
            <a:r>
              <a:rPr lang="en-US" dirty="0"/>
              <a:t>/guide/</a:t>
            </a:r>
            <a:r>
              <a:rPr lang="en-US" dirty="0" err="1"/>
              <a:t>Snow_Goose</a:t>
            </a:r>
            <a:r>
              <a:rPr lang="en-US" dirty="0"/>
              <a:t>/media-browser/78204831</a:t>
            </a:r>
          </a:p>
        </p:txBody>
      </p:sp>
      <p:sp>
        <p:nvSpPr>
          <p:cNvPr id="4" name="Slide Number Placeholder 3"/>
          <p:cNvSpPr>
            <a:spLocks noGrp="1"/>
          </p:cNvSpPr>
          <p:nvPr>
            <p:ph type="sldNum" sz="quarter" idx="10"/>
          </p:nvPr>
        </p:nvSpPr>
        <p:spPr/>
        <p:txBody>
          <a:bodyPr/>
          <a:lstStyle/>
          <a:p>
            <a:fld id="{A602F6DB-1E63-2144-9C7E-5CB31AA6E393}" type="slidenum">
              <a:rPr lang="en-US" smtClean="0"/>
              <a:t>29</a:t>
            </a:fld>
            <a:endParaRPr lang="en-US"/>
          </a:p>
        </p:txBody>
      </p:sp>
    </p:spTree>
    <p:extLst>
      <p:ext uri="{BB962C8B-B14F-4D97-AF65-F5344CB8AC3E}">
        <p14:creationId xmlns:p14="http://schemas.microsoft.com/office/powerpoint/2010/main" val="1503664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30</a:t>
            </a:fld>
            <a:endParaRPr lang="en-US"/>
          </a:p>
        </p:txBody>
      </p:sp>
    </p:spTree>
    <p:extLst>
      <p:ext uri="{BB962C8B-B14F-4D97-AF65-F5344CB8AC3E}">
        <p14:creationId xmlns:p14="http://schemas.microsoft.com/office/powerpoint/2010/main" val="2159982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Generalized linear models can be understood as extensions of linear models</a:t>
            </a:r>
          </a:p>
          <a:p>
            <a:r>
              <a:rPr lang="en-US" dirty="0"/>
              <a:t>Or alternatively, the typical Gaussian linear model is a particular case of a generalized linear model</a:t>
            </a:r>
          </a:p>
        </p:txBody>
      </p:sp>
      <p:sp>
        <p:nvSpPr>
          <p:cNvPr id="4" name="Slide Number Placeholder 3"/>
          <p:cNvSpPr>
            <a:spLocks noGrp="1"/>
          </p:cNvSpPr>
          <p:nvPr>
            <p:ph type="sldNum" sz="quarter" idx="10"/>
          </p:nvPr>
        </p:nvSpPr>
        <p:spPr/>
        <p:txBody>
          <a:bodyPr/>
          <a:lstStyle/>
          <a:p>
            <a:fld id="{A602F6DB-1E63-2144-9C7E-5CB31AA6E393}" type="slidenum">
              <a:rPr lang="en-US" smtClean="0"/>
              <a:t>6</a:t>
            </a:fld>
            <a:endParaRPr lang="en-US"/>
          </a:p>
        </p:txBody>
      </p:sp>
    </p:spTree>
    <p:extLst>
      <p:ext uri="{BB962C8B-B14F-4D97-AF65-F5344CB8AC3E}">
        <p14:creationId xmlns:p14="http://schemas.microsoft.com/office/powerpoint/2010/main" val="1283918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GLM, we’ll use a different outcome distribution</a:t>
            </a:r>
          </a:p>
          <a:p>
            <a:r>
              <a:rPr lang="en-US" dirty="0"/>
              <a:t>And different outcome distributions will imply different parameters that we can use as the target of the modeling strategies we’ve learned so far</a:t>
            </a:r>
          </a:p>
        </p:txBody>
      </p:sp>
      <p:sp>
        <p:nvSpPr>
          <p:cNvPr id="4" name="Slide Number Placeholder 3"/>
          <p:cNvSpPr>
            <a:spLocks noGrp="1"/>
          </p:cNvSpPr>
          <p:nvPr>
            <p:ph type="sldNum" sz="quarter" idx="10"/>
          </p:nvPr>
        </p:nvSpPr>
        <p:spPr/>
        <p:txBody>
          <a:bodyPr/>
          <a:lstStyle/>
          <a:p>
            <a:fld id="{A602F6DB-1E63-2144-9C7E-5CB31AA6E393}" type="slidenum">
              <a:rPr lang="en-US" smtClean="0"/>
              <a:t>7</a:t>
            </a:fld>
            <a:endParaRPr lang="en-US"/>
          </a:p>
        </p:txBody>
      </p:sp>
    </p:spTree>
    <p:extLst>
      <p:ext uri="{BB962C8B-B14F-4D97-AF65-F5344CB8AC3E}">
        <p14:creationId xmlns:p14="http://schemas.microsoft.com/office/powerpoint/2010/main" val="203389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8</a:t>
            </a:fld>
            <a:endParaRPr lang="en-US"/>
          </a:p>
        </p:txBody>
      </p:sp>
    </p:spTree>
    <p:extLst>
      <p:ext uri="{BB962C8B-B14F-4D97-AF65-F5344CB8AC3E}">
        <p14:creationId xmlns:p14="http://schemas.microsoft.com/office/powerpoint/2010/main" val="233275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9</a:t>
            </a:fld>
            <a:endParaRPr lang="en-US"/>
          </a:p>
        </p:txBody>
      </p:sp>
    </p:spTree>
    <p:extLst>
      <p:ext uri="{BB962C8B-B14F-4D97-AF65-F5344CB8AC3E}">
        <p14:creationId xmlns:p14="http://schemas.microsoft.com/office/powerpoint/2010/main" val="944174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modeling of these new parameters will usually necessitate the use of a link function</a:t>
            </a:r>
          </a:p>
          <a:p>
            <a:endParaRPr lang="en-US" dirty="0"/>
          </a:p>
          <a:p>
            <a:r>
              <a:rPr lang="en-US" dirty="0"/>
              <a:t>This is because the new parameters we’ll be interested in modeling are typically not unbounded in both directions</a:t>
            </a:r>
          </a:p>
          <a:p>
            <a:r>
              <a:rPr lang="en-US" dirty="0"/>
              <a:t>Conveniently, the target of most of our modeling effort so far, the mean parameter in a Gaussian distribution, has been unbounded in both directions, making it easier for us up until this point</a:t>
            </a:r>
          </a:p>
        </p:txBody>
      </p:sp>
      <p:sp>
        <p:nvSpPr>
          <p:cNvPr id="4" name="Slide Number Placeholder 3"/>
          <p:cNvSpPr>
            <a:spLocks noGrp="1"/>
          </p:cNvSpPr>
          <p:nvPr>
            <p:ph type="sldNum" sz="quarter" idx="10"/>
          </p:nvPr>
        </p:nvSpPr>
        <p:spPr/>
        <p:txBody>
          <a:bodyPr/>
          <a:lstStyle/>
          <a:p>
            <a:fld id="{A602F6DB-1E63-2144-9C7E-5CB31AA6E393}" type="slidenum">
              <a:rPr lang="en-US" smtClean="0"/>
              <a:t>10</a:t>
            </a:fld>
            <a:endParaRPr lang="en-US"/>
          </a:p>
        </p:txBody>
      </p:sp>
    </p:spTree>
    <p:extLst>
      <p:ext uri="{BB962C8B-B14F-4D97-AF65-F5344CB8AC3E}">
        <p14:creationId xmlns:p14="http://schemas.microsoft.com/office/powerpoint/2010/main" val="2455236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11</a:t>
            </a:fld>
            <a:endParaRPr lang="en-US"/>
          </a:p>
        </p:txBody>
      </p:sp>
    </p:spTree>
    <p:extLst>
      <p:ext uri="{BB962C8B-B14F-4D97-AF65-F5344CB8AC3E}">
        <p14:creationId xmlns:p14="http://schemas.microsoft.com/office/powerpoint/2010/main" val="2798611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probability mass functions for three different Poisson distributions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lecture code on the Poisson distribution</a:t>
            </a:r>
          </a:p>
          <a:p>
            <a:endParaRPr lang="en-US" dirty="0">
              <a:hlinkClick r:id="" action="ppaction://noaction"/>
            </a:endParaRPr>
          </a:p>
          <a:p>
            <a:r>
              <a:rPr lang="en-US" dirty="0">
                <a:hlinkClick r:id="" action="ppaction://noaction"/>
              </a:rPr>
              <a:t>https://en.wikipedia.org/wiki/Binomial_distribution#/media/File:Binomial_distribution_pmf.svg</a:t>
            </a:r>
            <a:endParaRPr lang="en-US" dirty="0"/>
          </a:p>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12</a:t>
            </a:fld>
            <a:endParaRPr lang="en-US"/>
          </a:p>
        </p:txBody>
      </p:sp>
    </p:spTree>
    <p:extLst>
      <p:ext uri="{BB962C8B-B14F-4D97-AF65-F5344CB8AC3E}">
        <p14:creationId xmlns:p14="http://schemas.microsoft.com/office/powerpoint/2010/main" val="672531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2617187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040541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820130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502264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BE9DB6-2A55-E249-AE44-565DA48679AD}"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164062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BE9DB6-2A55-E249-AE44-565DA48679AD}"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1732023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BE9DB6-2A55-E249-AE44-565DA48679AD}" type="datetimeFigureOut">
              <a:rPr lang="en-US" smtClean="0"/>
              <a:t>12/12/2021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631106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BE9DB6-2A55-E249-AE44-565DA48679AD}" type="datetimeFigureOut">
              <a:rPr lang="en-US" smtClean="0"/>
              <a:t>12/12/2021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2704320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BE9DB6-2A55-E249-AE44-565DA48679AD}" type="datetimeFigureOut">
              <a:rPr lang="en-US" smtClean="0"/>
              <a:t>12/12/2021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840473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BE9DB6-2A55-E249-AE44-565DA48679AD}"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5139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BE9DB6-2A55-E249-AE44-565DA48679AD}"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950230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E9DB6-2A55-E249-AE44-565DA48679AD}" type="datetimeFigureOut">
              <a:rPr lang="en-US" smtClean="0"/>
              <a:t>12/12/2021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AAD56A-AD2A-6747-A900-44AFA507361F}" type="slidenum">
              <a:rPr lang="en-US" smtClean="0"/>
              <a:t>‹#›</a:t>
            </a:fld>
            <a:endParaRPr lang="en-US"/>
          </a:p>
        </p:txBody>
      </p:sp>
    </p:spTree>
    <p:extLst>
      <p:ext uri="{BB962C8B-B14F-4D97-AF65-F5344CB8AC3E}">
        <p14:creationId xmlns:p14="http://schemas.microsoft.com/office/powerpoint/2010/main" val="4613360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nul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3.xml.rels><?xml version="1.0" encoding="UTF-8" standalone="yes"?>
<Relationships xmlns="http://schemas.openxmlformats.org/package/2006/relationships"><Relationship Id="rId3" Type="http://schemas.openxmlformats.org/officeDocument/2006/relationships/hyperlink" Target="https://towardsdatascience.com/a-zero-math-introduction-to-markov-chain-monte-carlo-methods-dcba889e0c50"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4394-84E1-2E47-A236-40998E34FD4D}"/>
              </a:ext>
            </a:extLst>
          </p:cNvPr>
          <p:cNvSpPr>
            <a:spLocks noGrp="1"/>
          </p:cNvSpPr>
          <p:nvPr>
            <p:ph type="ctrTitle"/>
          </p:nvPr>
        </p:nvSpPr>
        <p:spPr>
          <a:xfrm>
            <a:off x="0" y="1052286"/>
            <a:ext cx="9144000" cy="5805714"/>
          </a:xfrm>
        </p:spPr>
        <p:txBody>
          <a:bodyPr>
            <a:noAutofit/>
          </a:bodyPr>
          <a:lstStyle/>
          <a:p>
            <a:pPr>
              <a:lnSpc>
                <a:spcPct val="100000"/>
              </a:lnSpc>
              <a:spcBef>
                <a:spcPts val="0"/>
              </a:spcBef>
            </a:pPr>
            <a:r>
              <a:rPr lang="en-US" sz="4400" dirty="0">
                <a:latin typeface="Garamond" panose="02020404030301010803" pitchFamily="18" charset="0"/>
              </a:rPr>
              <a:t>Introduction to Statistics for </a:t>
            </a:r>
            <a:br>
              <a:rPr lang="en-US" sz="4400" dirty="0">
                <a:latin typeface="Garamond" panose="02020404030301010803" pitchFamily="18" charset="0"/>
              </a:rPr>
            </a:br>
            <a:r>
              <a:rPr lang="en-US" sz="4400" dirty="0">
                <a:latin typeface="Garamond" panose="02020404030301010803" pitchFamily="18" charset="0"/>
              </a:rPr>
              <a:t>Ecology and Evolutionary Biology</a:t>
            </a:r>
            <a:br>
              <a:rPr lang="en-US" sz="4400" dirty="0">
                <a:latin typeface="Garamond" panose="02020404030301010803" pitchFamily="18" charset="0"/>
              </a:rPr>
            </a:br>
            <a:br>
              <a:rPr lang="en-US" sz="4400" dirty="0">
                <a:latin typeface="Garamond" panose="02020404030301010803" pitchFamily="18" charset="0"/>
              </a:rPr>
            </a:br>
            <a:r>
              <a:rPr lang="en-US" sz="4400" b="1" dirty="0">
                <a:latin typeface="Garamond" panose="02020404030301010803" pitchFamily="18" charset="0"/>
              </a:rPr>
              <a:t>MCMC, Link Functions, and</a:t>
            </a:r>
            <a:br>
              <a:rPr lang="en-US" sz="4400" b="1" dirty="0">
                <a:latin typeface="Garamond" panose="02020404030301010803" pitchFamily="18" charset="0"/>
              </a:rPr>
            </a:br>
            <a:r>
              <a:rPr lang="en-US" sz="4400" b="1" u="sng" dirty="0">
                <a:latin typeface="Garamond" panose="02020404030301010803" pitchFamily="18" charset="0"/>
              </a:rPr>
              <a:t>Generalized</a:t>
            </a:r>
            <a:r>
              <a:rPr lang="en-US" sz="4400" b="1" dirty="0">
                <a:latin typeface="Garamond" panose="02020404030301010803" pitchFamily="18" charset="0"/>
              </a:rPr>
              <a:t> Linear Models</a:t>
            </a:r>
            <a:br>
              <a:rPr lang="en-US" sz="4400" dirty="0">
                <a:latin typeface="Garamond" panose="02020404030301010803" pitchFamily="18" charset="0"/>
              </a:rPr>
            </a:br>
            <a:br>
              <a:rPr lang="en-US" sz="4400" dirty="0">
                <a:latin typeface="Garamond" panose="02020404030301010803" pitchFamily="18" charset="0"/>
              </a:rPr>
            </a:br>
            <a:r>
              <a:rPr lang="en-US" sz="4400" dirty="0">
                <a:latin typeface="Garamond" panose="02020404030301010803" pitchFamily="18" charset="0"/>
              </a:rPr>
              <a:t>Week 13</a:t>
            </a:r>
            <a:br>
              <a:rPr lang="en-US" sz="4400" dirty="0">
                <a:latin typeface="Garamond" panose="02020404030301010803" pitchFamily="18" charset="0"/>
              </a:rPr>
            </a:br>
            <a:r>
              <a:rPr lang="en-US" sz="4400" dirty="0">
                <a:latin typeface="Garamond" panose="02020404030301010803" pitchFamily="18" charset="0"/>
              </a:rPr>
              <a:t>6 December 2021</a:t>
            </a:r>
            <a:br>
              <a:rPr lang="en-US" sz="4400" dirty="0">
                <a:latin typeface="Garamond" panose="02020404030301010803" pitchFamily="18" charset="0"/>
              </a:rPr>
            </a:br>
            <a:endParaRPr lang="en-US" sz="4400" dirty="0">
              <a:latin typeface="Garamond" panose="02020404030301010803" pitchFamily="18" charset="0"/>
            </a:endParaRPr>
          </a:p>
        </p:txBody>
      </p:sp>
    </p:spTree>
    <p:extLst>
      <p:ext uri="{BB962C8B-B14F-4D97-AF65-F5344CB8AC3E}">
        <p14:creationId xmlns:p14="http://schemas.microsoft.com/office/powerpoint/2010/main" val="3810532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2152220"/>
                <a:ext cx="8369877" cy="3862082"/>
              </a:xfrm>
            </p:spPr>
            <p:txBody>
              <a:bodyPr>
                <a:noAutofit/>
              </a:bodyPr>
              <a:lstStyle/>
              <a:p>
                <a:pPr marL="0" indent="0" algn="ctr">
                  <a:buNone/>
                </a:pPr>
                <a:r>
                  <a:rPr lang="en-US" sz="3200" dirty="0">
                    <a:latin typeface="Garamond" panose="02020404030301010803" pitchFamily="18" charset="0"/>
                  </a:rPr>
                  <a:t>In a generalized linear model,</a:t>
                </a:r>
              </a:p>
              <a:p>
                <a:pPr marL="0" indent="0" algn="ctr">
                  <a:buNone/>
                </a:pPr>
                <a:r>
                  <a:rPr lang="en-US" sz="3200" dirty="0">
                    <a:latin typeface="Garamond" panose="02020404030301010803" pitchFamily="18" charset="0"/>
                  </a:rPr>
                  <a:t>we adopt </a:t>
                </a:r>
                <a:r>
                  <a:rPr lang="en-US" sz="3200" dirty="0">
                    <a:solidFill>
                      <a:srgbClr val="FF0000"/>
                    </a:solidFill>
                    <a:latin typeface="Garamond" panose="02020404030301010803" pitchFamily="18" charset="0"/>
                  </a:rPr>
                  <a:t>some other distribution</a:t>
                </a:r>
              </a:p>
              <a:p>
                <a:pPr marL="0" indent="0" algn="ctr">
                  <a:buNone/>
                </a:pPr>
                <a:r>
                  <a:rPr lang="en-US" sz="3200" dirty="0">
                    <a:latin typeface="Garamond" panose="02020404030301010803" pitchFamily="18" charset="0"/>
                  </a:rPr>
                  <a:t>and model </a:t>
                </a:r>
                <a:r>
                  <a:rPr lang="en-US" sz="3200" dirty="0">
                    <a:solidFill>
                      <a:srgbClr val="0070C0"/>
                    </a:solidFill>
                    <a:latin typeface="Garamond" panose="02020404030301010803" pitchFamily="18" charset="0"/>
                  </a:rPr>
                  <a:t>some other parameter(s)</a:t>
                </a:r>
                <a:r>
                  <a:rPr lang="en-US" sz="3200" dirty="0">
                    <a:latin typeface="Garamond" panose="02020404030301010803" pitchFamily="18" charset="0"/>
                  </a:rPr>
                  <a:t>,</a:t>
                </a:r>
              </a:p>
              <a:p>
                <a:pPr marL="0" indent="0" algn="ctr">
                  <a:buNone/>
                </a:pPr>
                <a:r>
                  <a:rPr lang="en-US" sz="3200" dirty="0">
                    <a:latin typeface="Garamond" panose="02020404030301010803" pitchFamily="18" charset="0"/>
                  </a:rPr>
                  <a:t>necessitating the use of a </a:t>
                </a:r>
                <a:r>
                  <a:rPr lang="en-US" sz="3200" dirty="0">
                    <a:solidFill>
                      <a:srgbClr val="00B050"/>
                    </a:solidFill>
                    <a:latin typeface="Garamond" panose="02020404030301010803" pitchFamily="18" charset="0"/>
                  </a:rPr>
                  <a:t>link function</a:t>
                </a:r>
                <a:r>
                  <a:rPr lang="en-US" sz="3200" dirty="0">
                    <a:latin typeface="Garamond" panose="02020404030301010803" pitchFamily="18" charset="0"/>
                  </a:rPr>
                  <a:t>:</a:t>
                </a:r>
              </a:p>
              <a:p>
                <a:pPr marL="0" indent="0" algn="ctr">
                  <a:buNone/>
                </a:pPr>
                <a:endParaRPr lang="en-US" sz="1600" dirty="0">
                  <a:latin typeface="Garamond" panose="02020404030301010803" pitchFamily="18" charset="0"/>
                </a:endParaRPr>
              </a:p>
              <a:p>
                <a:pPr marL="0" indent="0" algn="ctr">
                  <a:buNone/>
                </a:pPr>
                <a:r>
                  <a:rPr lang="en-US" sz="3200" i="1" dirty="0" err="1">
                    <a:latin typeface="Garamond" panose="02020404030301010803" pitchFamily="18" charset="0"/>
                  </a:rPr>
                  <a:t>y</a:t>
                </a:r>
                <a:r>
                  <a:rPr lang="en-US" sz="3200" i="1" baseline="-25000" dirty="0" err="1">
                    <a:latin typeface="Garamond" panose="02020404030301010803" pitchFamily="18" charset="0"/>
                  </a:rPr>
                  <a:t>i</a:t>
                </a:r>
                <a:r>
                  <a:rPr lang="en-US" sz="3200" dirty="0">
                    <a:latin typeface="Garamond" panose="02020404030301010803" pitchFamily="18" charset="0"/>
                  </a:rPr>
                  <a:t> ~ </a:t>
                </a:r>
                <a:r>
                  <a:rPr lang="en-US" sz="3200" dirty="0" err="1">
                    <a:solidFill>
                      <a:srgbClr val="FF0000"/>
                    </a:solidFill>
                    <a:latin typeface="Garamond" panose="02020404030301010803" pitchFamily="18" charset="0"/>
                  </a:rPr>
                  <a:t>some_other_dist</a:t>
                </a:r>
                <a:r>
                  <a:rPr lang="en-US" sz="3200" dirty="0">
                    <a:latin typeface="Garamond" panose="02020404030301010803" pitchFamily="18" charset="0"/>
                  </a:rPr>
                  <a:t>(</a:t>
                </a:r>
                <a:r>
                  <a:rPr lang="en-US" sz="3200" dirty="0" err="1">
                    <a:solidFill>
                      <a:srgbClr val="0070C0"/>
                    </a:solidFill>
                    <a:latin typeface="Garamond" panose="02020404030301010803" pitchFamily="18" charset="0"/>
                  </a:rPr>
                  <a:t>some_other_par</a:t>
                </a:r>
                <a14:m>
                  <m:oMath xmlns:m="http://schemas.openxmlformats.org/officeDocument/2006/math">
                    <m:r>
                      <m:rPr>
                        <m:nor/>
                      </m:rPr>
                      <a:rPr lang="en-US" sz="3200" i="1" baseline="-25000" dirty="0">
                        <a:latin typeface="Garamond" panose="02020404030301010803" pitchFamily="18" charset="0"/>
                      </a:rPr>
                      <m:t>i</m:t>
                    </m:r>
                  </m:oMath>
                </a14:m>
                <a:r>
                  <a:rPr lang="en-US" sz="3200" dirty="0">
                    <a:latin typeface="Garamond" panose="02020404030301010803" pitchFamily="18" charset="0"/>
                  </a:rPr>
                  <a:t>)</a:t>
                </a:r>
              </a:p>
              <a:p>
                <a:pPr marL="0" indent="0" algn="ctr">
                  <a:buNone/>
                </a:pPr>
                <a:r>
                  <a:rPr lang="en-US" sz="3200" i="1" dirty="0">
                    <a:solidFill>
                      <a:srgbClr val="00B050"/>
                    </a:solidFill>
                    <a:latin typeface="Garamond" panose="02020404030301010803" pitchFamily="18" charset="0"/>
                  </a:rPr>
                  <a:t>f</a:t>
                </a:r>
                <a:r>
                  <a:rPr lang="en-US" sz="3200" dirty="0">
                    <a:solidFill>
                      <a:srgbClr val="00B050"/>
                    </a:solidFill>
                    <a:latin typeface="Garamond" panose="02020404030301010803" pitchFamily="18" charset="0"/>
                  </a:rPr>
                  <a:t>(</a:t>
                </a:r>
                <a:r>
                  <a:rPr lang="en-US" sz="3200" dirty="0" err="1">
                    <a:solidFill>
                      <a:srgbClr val="0070C0"/>
                    </a:solidFill>
                    <a:latin typeface="Garamond" panose="02020404030301010803" pitchFamily="18" charset="0"/>
                  </a:rPr>
                  <a:t>some_other_par</a:t>
                </a:r>
                <a14:m>
                  <m:oMath xmlns:m="http://schemas.openxmlformats.org/officeDocument/2006/math">
                    <m:r>
                      <m:rPr>
                        <m:nor/>
                      </m:rPr>
                      <a:rPr lang="en-US" sz="3200" i="1" baseline="-25000" dirty="0" smtClean="0">
                        <a:latin typeface="Garamond" panose="02020404030301010803" pitchFamily="18" charset="0"/>
                      </a:rPr>
                      <m:t>i</m:t>
                    </m:r>
                  </m:oMath>
                </a14:m>
                <a:r>
                  <a:rPr lang="en-US" sz="3200" dirty="0">
                    <a:solidFill>
                      <a:srgbClr val="00B050"/>
                    </a:solidFill>
                    <a:latin typeface="Garamond" panose="02020404030301010803" pitchFamily="18" charset="0"/>
                  </a:rPr>
                  <a:t>)</a:t>
                </a:r>
                <a:r>
                  <a:rPr lang="en-US" sz="3200" dirty="0">
                    <a:latin typeface="Garamond" panose="02020404030301010803" pitchFamily="18" charset="0"/>
                  </a:rPr>
                  <a:t> = </a:t>
                </a:r>
                <a14:m>
                  <m:oMath xmlns:m="http://schemas.openxmlformats.org/officeDocument/2006/math">
                    <m:r>
                      <a:rPr lang="en-US" sz="3200" i="1" smtClean="0">
                        <a:latin typeface="Cambria Math" panose="02040503050406030204" pitchFamily="18" charset="0"/>
                        <a:ea typeface="Cambria Math" panose="02040503050406030204" pitchFamily="18" charset="0"/>
                      </a:rPr>
                      <m:t>𝛼</m:t>
                    </m:r>
                  </m:oMath>
                </a14:m>
                <a:r>
                  <a:rPr lang="en-US" sz="3200" dirty="0">
                    <a:latin typeface="Cambria Math" panose="02040503050406030204" pitchFamily="18" charset="0"/>
                    <a:ea typeface="Cambria Math" panose="02040503050406030204" pitchFamily="18" charset="0"/>
                  </a:rPr>
                  <a:t> + </a:t>
                </a:r>
                <a14:m>
                  <m:oMath xmlns:m="http://schemas.openxmlformats.org/officeDocument/2006/math">
                    <m:r>
                      <a:rPr lang="en-US" sz="3200" i="1" smtClean="0">
                        <a:latin typeface="Cambria Math" panose="02040503050406030204" pitchFamily="18" charset="0"/>
                        <a:ea typeface="Cambria Math" panose="02040503050406030204" pitchFamily="18" charset="0"/>
                      </a:rPr>
                      <m:t>𝛽</m:t>
                    </m:r>
                    <m:r>
                      <m:rPr>
                        <m:nor/>
                      </m:rPr>
                      <a:rPr lang="en-US" sz="3200" b="0" i="1" smtClean="0">
                        <a:latin typeface="Cambria Math" panose="02040503050406030204" pitchFamily="18" charset="0"/>
                        <a:ea typeface="Cambria Math" panose="02040503050406030204" pitchFamily="18" charset="0"/>
                      </a:rPr>
                      <m:t>x</m:t>
                    </m:r>
                    <m:r>
                      <m:rPr>
                        <m:nor/>
                      </m:rPr>
                      <a:rPr lang="en-US" sz="3200" i="1" baseline="-25000" dirty="0">
                        <a:latin typeface="Cambria Math" panose="02040503050406030204" pitchFamily="18" charset="0"/>
                        <a:ea typeface="Cambria Math" panose="02040503050406030204" pitchFamily="18" charset="0"/>
                      </a:rPr>
                      <m:t>i</m:t>
                    </m:r>
                  </m:oMath>
                </a14:m>
                <a:endParaRPr lang="en-US" sz="3200" baseline="-25000"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2152220"/>
                <a:ext cx="8369877" cy="3862082"/>
              </a:xfrm>
              <a:blipFill>
                <a:blip r:embed="rId3"/>
                <a:stretch>
                  <a:fillRect t="-3155" b="-1262"/>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From Linear Models to</a:t>
            </a:r>
            <a:br>
              <a:rPr lang="en-US" dirty="0">
                <a:latin typeface="Garamond" panose="02020404030301010803" pitchFamily="18" charset="0"/>
              </a:rPr>
            </a:br>
            <a:r>
              <a:rPr lang="en-US" dirty="0">
                <a:latin typeface="Garamond" panose="02020404030301010803" pitchFamily="18" charset="0"/>
              </a:rPr>
              <a:t>Generalized Linear Models (GLMs) </a:t>
            </a:r>
          </a:p>
        </p:txBody>
      </p:sp>
    </p:spTree>
    <p:extLst>
      <p:ext uri="{BB962C8B-B14F-4D97-AF65-F5344CB8AC3E}">
        <p14:creationId xmlns:p14="http://schemas.microsoft.com/office/powerpoint/2010/main" val="168807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The Necessity of Link Functions</a:t>
            </a:r>
            <a:endParaRPr lang="en-US" sz="3600" dirty="0">
              <a:latin typeface="Monaco" pitchFamily="2" charset="0"/>
            </a:endParaRPr>
          </a:p>
        </p:txBody>
      </p:sp>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pic>
        <p:nvPicPr>
          <p:cNvPr id="4" name="Picture 3">
            <a:extLst>
              <a:ext uri="{FF2B5EF4-FFF2-40B4-BE49-F238E27FC236}">
                <a16:creationId xmlns:a16="http://schemas.microsoft.com/office/drawing/2014/main" id="{0E45C484-7F1A-394F-B40C-EC37B506FB7C}"/>
              </a:ext>
            </a:extLst>
          </p:cNvPr>
          <p:cNvPicPr>
            <a:picLocks noChangeAspect="1"/>
          </p:cNvPicPr>
          <p:nvPr/>
        </p:nvPicPr>
        <p:blipFill>
          <a:blip r:embed="rId3"/>
          <a:stretch>
            <a:fillRect/>
          </a:stretch>
        </p:blipFill>
        <p:spPr>
          <a:xfrm>
            <a:off x="140339" y="2077713"/>
            <a:ext cx="8863322" cy="3936062"/>
          </a:xfrm>
          <a:prstGeom prst="rect">
            <a:avLst/>
          </a:prstGeom>
        </p:spPr>
      </p:pic>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BA006158-4910-41DB-B0FF-08979B682C51}"/>
                  </a:ext>
                </a:extLst>
              </p:cNvPr>
              <p:cNvSpPr/>
              <p:nvPr/>
            </p:nvSpPr>
            <p:spPr>
              <a:xfrm>
                <a:off x="1085851" y="1553460"/>
                <a:ext cx="2834396" cy="661481"/>
              </a:xfrm>
              <a:prstGeom prst="wedgeRectCallout">
                <a:avLst>
                  <a:gd name="adj1" fmla="val 36098"/>
                  <a:gd name="adj2" fmla="val 7132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𝑇h𝑖𝑠</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𝑖𝑠</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𝑎</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𝑙𝑖𝑛𝑒𝑎𝑟</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𝑚𝑜𝑑𝑒𝑙</m:t>
                      </m:r>
                    </m:oMath>
                  </m:oMathPara>
                </a14:m>
                <a:endParaRPr lang="en-US" sz="20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3" name="Speech Bubble: Rectangle 2">
                <a:extLst>
                  <a:ext uri="{FF2B5EF4-FFF2-40B4-BE49-F238E27FC236}">
                    <a16:creationId xmlns:a16="http://schemas.microsoft.com/office/drawing/2014/main" id="{BA006158-4910-41DB-B0FF-08979B682C51}"/>
                  </a:ext>
                </a:extLst>
              </p:cNvPr>
              <p:cNvSpPr>
                <a:spLocks noRot="1" noChangeAspect="1" noMove="1" noResize="1" noEditPoints="1" noAdjustHandles="1" noChangeArrowheads="1" noChangeShapeType="1" noTextEdit="1"/>
              </p:cNvSpPr>
              <p:nvPr/>
            </p:nvSpPr>
            <p:spPr>
              <a:xfrm>
                <a:off x="1085851" y="1553460"/>
                <a:ext cx="2834396" cy="661481"/>
              </a:xfrm>
              <a:prstGeom prst="wedgeRectCallout">
                <a:avLst>
                  <a:gd name="adj1" fmla="val 36098"/>
                  <a:gd name="adj2" fmla="val 71324"/>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Speech Bubble: Rectangle 5">
                <a:extLst>
                  <a:ext uri="{FF2B5EF4-FFF2-40B4-BE49-F238E27FC236}">
                    <a16:creationId xmlns:a16="http://schemas.microsoft.com/office/drawing/2014/main" id="{359C71A9-FD9C-4BB1-98CF-C1A5A7DA001D}"/>
                  </a:ext>
                </a:extLst>
              </p:cNvPr>
              <p:cNvSpPr/>
              <p:nvPr/>
            </p:nvSpPr>
            <p:spPr>
              <a:xfrm>
                <a:off x="2295728" y="3649771"/>
                <a:ext cx="2023353" cy="1077872"/>
              </a:xfrm>
              <a:prstGeom prst="wedgeRectCallout">
                <a:avLst>
                  <a:gd name="adj1" fmla="val 17448"/>
                  <a:gd name="adj2" fmla="val -10244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𝑇h𝑖𝑠</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𝑖𝑠</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𝑁𝑂𝑇</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𝑎</m:t>
                      </m:r>
                    </m:oMath>
                  </m:oMathPara>
                </a14:m>
                <a:endParaRPr lang="en-US" sz="2000" b="0" i="1" dirty="0">
                  <a:solidFill>
                    <a:schemeClr val="tx1"/>
                  </a:solidFill>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𝑙𝑖𝑛𝑒𝑎𝑟</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𝑚𝑜𝑑𝑒𝑙</m:t>
                      </m:r>
                    </m:oMath>
                  </m:oMathPara>
                </a14:m>
                <a:endParaRPr lang="en-US" sz="20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6" name="Speech Bubble: Rectangle 5">
                <a:extLst>
                  <a:ext uri="{FF2B5EF4-FFF2-40B4-BE49-F238E27FC236}">
                    <a16:creationId xmlns:a16="http://schemas.microsoft.com/office/drawing/2014/main" id="{359C71A9-FD9C-4BB1-98CF-C1A5A7DA001D}"/>
                  </a:ext>
                </a:extLst>
              </p:cNvPr>
              <p:cNvSpPr>
                <a:spLocks noRot="1" noChangeAspect="1" noMove="1" noResize="1" noEditPoints="1" noAdjustHandles="1" noChangeArrowheads="1" noChangeShapeType="1" noTextEdit="1"/>
              </p:cNvSpPr>
              <p:nvPr/>
            </p:nvSpPr>
            <p:spPr>
              <a:xfrm>
                <a:off x="2295728" y="3649771"/>
                <a:ext cx="2023353" cy="1077872"/>
              </a:xfrm>
              <a:prstGeom prst="wedgeRectCallout">
                <a:avLst>
                  <a:gd name="adj1" fmla="val 17448"/>
                  <a:gd name="adj2" fmla="val -102440"/>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1777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628650" y="0"/>
            <a:ext cx="7886700" cy="1325563"/>
          </a:xfrm>
        </p:spPr>
        <p:txBody>
          <a:bodyPr/>
          <a:lstStyle/>
          <a:p>
            <a:pPr algn="ctr"/>
            <a:r>
              <a:rPr lang="en-US" dirty="0">
                <a:latin typeface="Garamond" panose="02020404030301010803" pitchFamily="18" charset="0"/>
              </a:rPr>
              <a:t>Poisson Distribution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628650" y="1289960"/>
                <a:ext cx="7886700" cy="5535387"/>
              </a:xfrm>
            </p:spPr>
            <p:txBody>
              <a:bodyPr>
                <a:normAutofit/>
              </a:bodyPr>
              <a:lstStyle/>
              <a:p>
                <a:r>
                  <a:rPr lang="en-US" dirty="0">
                    <a:latin typeface="Garamond" panose="02020404030301010803" pitchFamily="18" charset="0"/>
                  </a:rPr>
                  <a:t>A </a:t>
                </a:r>
                <a:r>
                  <a:rPr lang="en-US" i="1" dirty="0">
                    <a:latin typeface="Garamond" panose="02020404030301010803" pitchFamily="18" charset="0"/>
                  </a:rPr>
                  <a:t>discrete </a:t>
                </a:r>
                <a:r>
                  <a:rPr lang="en-US" dirty="0">
                    <a:latin typeface="Garamond" panose="02020404030301010803" pitchFamily="18" charset="0"/>
                  </a:rPr>
                  <a:t>probability distribution with </a:t>
                </a:r>
                <a:r>
                  <a:rPr lang="en-US" i="1" dirty="0">
                    <a:latin typeface="Garamond" panose="02020404030301010803" pitchFamily="18" charset="0"/>
                  </a:rPr>
                  <a:t>one</a:t>
                </a:r>
                <a:r>
                  <a:rPr lang="en-US" dirty="0">
                    <a:latin typeface="Garamond" panose="02020404030301010803" pitchFamily="18" charset="0"/>
                  </a:rPr>
                  <a:t> parameter: </a:t>
                </a:r>
              </a:p>
              <a:p>
                <a:pPr lvl="1"/>
                <a14:m>
                  <m:oMath xmlns:m="http://schemas.openxmlformats.org/officeDocument/2006/math">
                    <m:r>
                      <a:rPr lang="en-US" b="0" i="1" smtClean="0">
                        <a:latin typeface="Cambria Math" panose="02040503050406030204" pitchFamily="18" charset="0"/>
                        <a:ea typeface="Cambria Math" panose="02040503050406030204" pitchFamily="18" charset="0"/>
                      </a:rPr>
                      <m:t>𝜆</m:t>
                    </m:r>
                  </m:oMath>
                </a14:m>
                <a:r>
                  <a:rPr lang="en-US" dirty="0">
                    <a:latin typeface="Garamond" panose="02020404030301010803" pitchFamily="18" charset="0"/>
                  </a:rPr>
                  <a:t> = rate, or average number of events</a:t>
                </a:r>
              </a:p>
              <a:p>
                <a:r>
                  <a:rPr lang="en-US" dirty="0">
                    <a:latin typeface="Garamond" panose="02020404030301010803" pitchFamily="18" charset="0"/>
                  </a:rPr>
                  <a:t>Outcome is a non-negative integer count (x), given</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endParaRPr lang="en-US" dirty="0">
                  <a:latin typeface="Garamond" panose="02020404030301010803" pitchFamily="18" charset="0"/>
                </a:endParaRPr>
              </a:p>
            </p:txBody>
          </p:sp>
        </mc:Choice>
        <mc:Fallback xmlns="">
          <p:sp>
            <p:nvSpPr>
              <p:cNvPr id="5" name="Content Placeholder 4">
                <a:extLst>
                  <a:ext uri="{FF2B5EF4-FFF2-40B4-BE49-F238E27FC236}">
                    <a16:creationId xmlns:a16="http://schemas.microsoft.com/office/drawing/2014/main" id="{5BAC1A29-3E5A-BB42-9BD0-143C8DC3B575}"/>
                  </a:ext>
                </a:extLst>
              </p:cNvPr>
              <p:cNvSpPr>
                <a:spLocks noGrp="1" noRot="1" noChangeAspect="1" noMove="1" noResize="1" noEditPoints="1" noAdjustHandles="1" noChangeArrowheads="1" noChangeShapeType="1" noTextEdit="1"/>
              </p:cNvSpPr>
              <p:nvPr>
                <p:ph idx="1"/>
              </p:nvPr>
            </p:nvSpPr>
            <p:spPr>
              <a:xfrm>
                <a:off x="628650" y="1289960"/>
                <a:ext cx="7886700" cy="5535387"/>
              </a:xfrm>
              <a:blipFill>
                <a:blip r:embed="rId3"/>
                <a:stretch>
                  <a:fillRect l="-1391" t="-198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97C99C3-52DA-484A-A7C2-39BFCA13FAC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81930" y="2696065"/>
            <a:ext cx="4864076" cy="3891261"/>
          </a:xfrm>
          <a:prstGeom prst="rect">
            <a:avLst/>
          </a:prstGeom>
        </p:spPr>
      </p:pic>
    </p:spTree>
    <p:extLst>
      <p:ext uri="{BB962C8B-B14F-4D97-AF65-F5344CB8AC3E}">
        <p14:creationId xmlns:p14="http://schemas.microsoft.com/office/powerpoint/2010/main" val="1622839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E7C10EA-114E-4A69-8B55-3EE1E07AF6A0}"/>
              </a:ext>
            </a:extLst>
          </p:cNvPr>
          <p:cNvGrpSpPr/>
          <p:nvPr/>
        </p:nvGrpSpPr>
        <p:grpSpPr>
          <a:xfrm>
            <a:off x="458011" y="1444780"/>
            <a:ext cx="8057339" cy="4936564"/>
            <a:chOff x="458011" y="1687972"/>
            <a:chExt cx="8057339" cy="4936564"/>
          </a:xfrm>
        </p:grpSpPr>
        <p:pic>
          <p:nvPicPr>
            <p:cNvPr id="6" name="Picture 5">
              <a:extLst>
                <a:ext uri="{FF2B5EF4-FFF2-40B4-BE49-F238E27FC236}">
                  <a16:creationId xmlns:a16="http://schemas.microsoft.com/office/drawing/2014/main" id="{0EFA6F2F-4CAC-4E1E-A746-990AC76DFC2B}"/>
                </a:ext>
              </a:extLst>
            </p:cNvPr>
            <p:cNvPicPr>
              <a:picLocks noChangeAspect="1"/>
            </p:cNvPicPr>
            <p:nvPr/>
          </p:nvPicPr>
          <p:blipFill rotWithShape="1">
            <a:blip r:embed="rId3"/>
            <a:srcRect l="50000" b="26777"/>
            <a:stretch/>
          </p:blipFill>
          <p:spPr>
            <a:xfrm>
              <a:off x="458011" y="1690689"/>
              <a:ext cx="4000500" cy="3714380"/>
            </a:xfrm>
            <a:prstGeom prst="rect">
              <a:avLst/>
            </a:prstGeom>
          </p:spPr>
        </p:pic>
        <p:pic>
          <p:nvPicPr>
            <p:cNvPr id="7" name="Picture 6">
              <a:extLst>
                <a:ext uri="{FF2B5EF4-FFF2-40B4-BE49-F238E27FC236}">
                  <a16:creationId xmlns:a16="http://schemas.microsoft.com/office/drawing/2014/main" id="{8B476B94-E1D7-4FBF-BED3-0EC38DA37C5C}"/>
                </a:ext>
              </a:extLst>
            </p:cNvPr>
            <p:cNvPicPr>
              <a:picLocks noChangeAspect="1"/>
            </p:cNvPicPr>
            <p:nvPr/>
          </p:nvPicPr>
          <p:blipFill rotWithShape="1">
            <a:blip r:embed="rId3"/>
            <a:srcRect r="51419" b="26777"/>
            <a:stretch/>
          </p:blipFill>
          <p:spPr>
            <a:xfrm>
              <a:off x="4628340" y="1687972"/>
              <a:ext cx="3887010" cy="3714380"/>
            </a:xfrm>
            <a:prstGeom prst="rect">
              <a:avLst/>
            </a:prstGeom>
          </p:spPr>
        </p:pic>
        <p:sp>
          <p:nvSpPr>
            <p:cNvPr id="3" name="Speech Bubble: Rectangle 2">
              <a:extLst>
                <a:ext uri="{FF2B5EF4-FFF2-40B4-BE49-F238E27FC236}">
                  <a16:creationId xmlns:a16="http://schemas.microsoft.com/office/drawing/2014/main" id="{3CF28111-1EA3-4CF3-A399-8B13C7C00FD6}"/>
                </a:ext>
              </a:extLst>
            </p:cNvPr>
            <p:cNvSpPr/>
            <p:nvPr/>
          </p:nvSpPr>
          <p:spPr>
            <a:xfrm>
              <a:off x="684179" y="5495434"/>
              <a:ext cx="3093396" cy="1129102"/>
            </a:xfrm>
            <a:prstGeom prst="wedgeRectCallout">
              <a:avLst>
                <a:gd name="adj1" fmla="val 31615"/>
                <a:gd name="adj2" fmla="val -810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can NOT model this with a linear function that would allow negative values</a:t>
              </a:r>
            </a:p>
          </p:txBody>
        </p:sp>
        <p:sp>
          <p:nvSpPr>
            <p:cNvPr id="10" name="TextBox 9">
              <a:extLst>
                <a:ext uri="{FF2B5EF4-FFF2-40B4-BE49-F238E27FC236}">
                  <a16:creationId xmlns:a16="http://schemas.microsoft.com/office/drawing/2014/main" id="{7EB304B9-AE48-4D7E-9422-E1E33AD91BAE}"/>
                </a:ext>
              </a:extLst>
            </p:cNvPr>
            <p:cNvSpPr txBox="1"/>
            <p:nvPr/>
          </p:nvSpPr>
          <p:spPr>
            <a:xfrm>
              <a:off x="768485" y="1936123"/>
              <a:ext cx="2008242" cy="369332"/>
            </a:xfrm>
            <a:prstGeom prst="rect">
              <a:avLst/>
            </a:prstGeom>
            <a:noFill/>
          </p:spPr>
          <p:txBody>
            <a:bodyPr wrap="none" rtlCol="0">
              <a:spAutoFit/>
            </a:bodyPr>
            <a:lstStyle/>
            <a:p>
              <a:r>
                <a:rPr lang="en-US" dirty="0"/>
                <a:t>Positive values only</a:t>
              </a:r>
            </a:p>
          </p:txBody>
        </p:sp>
        <p:sp>
          <p:nvSpPr>
            <p:cNvPr id="11" name="TextBox 10">
              <a:extLst>
                <a:ext uri="{FF2B5EF4-FFF2-40B4-BE49-F238E27FC236}">
                  <a16:creationId xmlns:a16="http://schemas.microsoft.com/office/drawing/2014/main" id="{D5A655DE-9E5B-4537-B5A6-415D93EDEEAB}"/>
                </a:ext>
              </a:extLst>
            </p:cNvPr>
            <p:cNvSpPr txBox="1"/>
            <p:nvPr/>
          </p:nvSpPr>
          <p:spPr>
            <a:xfrm>
              <a:off x="5298332" y="1936123"/>
              <a:ext cx="2055691" cy="369332"/>
            </a:xfrm>
            <a:prstGeom prst="rect">
              <a:avLst/>
            </a:prstGeom>
            <a:noFill/>
          </p:spPr>
          <p:txBody>
            <a:bodyPr wrap="none" rtlCol="0">
              <a:spAutoFit/>
            </a:bodyPr>
            <a:lstStyle/>
            <a:p>
              <a:r>
                <a:rPr lang="en-US" dirty="0"/>
                <a:t>Any values possible</a:t>
              </a:r>
            </a:p>
          </p:txBody>
        </p:sp>
        <p:sp>
          <p:nvSpPr>
            <p:cNvPr id="12" name="Speech Bubble: Rectangle 11">
              <a:extLst>
                <a:ext uri="{FF2B5EF4-FFF2-40B4-BE49-F238E27FC236}">
                  <a16:creationId xmlns:a16="http://schemas.microsoft.com/office/drawing/2014/main" id="{A4642775-05C7-4078-8C4E-760E75B7F9DA}"/>
                </a:ext>
              </a:extLst>
            </p:cNvPr>
            <p:cNvSpPr/>
            <p:nvPr/>
          </p:nvSpPr>
          <p:spPr>
            <a:xfrm>
              <a:off x="5298332" y="5474711"/>
              <a:ext cx="3093396" cy="1129102"/>
            </a:xfrm>
            <a:prstGeom prst="wedgeRectCallout">
              <a:avLst>
                <a:gd name="adj1" fmla="val -29391"/>
                <a:gd name="adj2" fmla="val -758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log transforms original measurement so that can be modeled with a linear model</a:t>
              </a:r>
            </a:p>
          </p:txBody>
        </p:sp>
      </p:grpSp>
      <p:sp>
        <p:nvSpPr>
          <p:cNvPr id="17" name="Title 1">
            <a:extLst>
              <a:ext uri="{FF2B5EF4-FFF2-40B4-BE49-F238E27FC236}">
                <a16:creationId xmlns:a16="http://schemas.microsoft.com/office/drawing/2014/main" id="{4CCCE315-1303-457F-9CAB-4882623E6815}"/>
              </a:ext>
            </a:extLst>
          </p:cNvPr>
          <p:cNvSpPr>
            <a:spLocks noGrp="1"/>
          </p:cNvSpPr>
          <p:nvPr>
            <p:ph type="title"/>
          </p:nvPr>
        </p:nvSpPr>
        <p:spPr>
          <a:xfrm>
            <a:off x="628650" y="365126"/>
            <a:ext cx="7886700" cy="1325563"/>
          </a:xfrm>
        </p:spPr>
        <p:txBody>
          <a:bodyPr/>
          <a:lstStyle/>
          <a:p>
            <a:pPr algn="ctr"/>
            <a:r>
              <a:rPr lang="en-US" sz="3600" dirty="0">
                <a:latin typeface="Garamond" panose="02020404030301010803" pitchFamily="18" charset="0"/>
              </a:rPr>
              <a:t>Log Link for Poisson GLMs</a:t>
            </a:r>
            <a:endParaRPr lang="en-US" sz="3600" dirty="0">
              <a:latin typeface="Monaco" pitchFamily="2" charset="0"/>
            </a:endParaRPr>
          </a:p>
        </p:txBody>
      </p:sp>
    </p:spTree>
    <p:extLst>
      <p:ext uri="{BB962C8B-B14F-4D97-AF65-F5344CB8AC3E}">
        <p14:creationId xmlns:p14="http://schemas.microsoft.com/office/powerpoint/2010/main" val="2841022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IMPORTANT NOTE</a:t>
            </a:r>
            <a:endParaRPr lang="en-US" sz="3600" dirty="0">
              <a:latin typeface="Monaco" pitchFamily="2" charset="0"/>
            </a:endParaRPr>
          </a:p>
        </p:txBody>
      </p:sp>
      <p:sp>
        <p:nvSpPr>
          <p:cNvPr id="6" name="TextBox 5">
            <a:extLst>
              <a:ext uri="{FF2B5EF4-FFF2-40B4-BE49-F238E27FC236}">
                <a16:creationId xmlns:a16="http://schemas.microsoft.com/office/drawing/2014/main" id="{0867FD4D-9E8C-4818-8885-46B8B937DF95}"/>
              </a:ext>
            </a:extLst>
          </p:cNvPr>
          <p:cNvSpPr txBox="1"/>
          <p:nvPr/>
        </p:nvSpPr>
        <p:spPr>
          <a:xfrm>
            <a:off x="628650" y="1690689"/>
            <a:ext cx="7886700" cy="4524315"/>
          </a:xfrm>
          <a:prstGeom prst="rect">
            <a:avLst/>
          </a:prstGeom>
          <a:noFill/>
        </p:spPr>
        <p:txBody>
          <a:bodyPr wrap="square">
            <a:spAutoFit/>
          </a:bodyPr>
          <a:lstStyle/>
          <a:p>
            <a:pPr algn="ctr"/>
            <a:r>
              <a:rPr lang="en-US" sz="3200" kern="1200" dirty="0">
                <a:solidFill>
                  <a:schemeClr val="tx1"/>
                </a:solidFill>
                <a:effectLst/>
                <a:latin typeface="+mn-lt"/>
                <a:ea typeface="+mn-ea"/>
                <a:cs typeface="+mn-cs"/>
              </a:rPr>
              <a:t>The use of link functions means that the impact of a parameter estimate on the outcome can’t be easily ascertained through inspection of the parameter value because the effect on the outcome measurement depends on where in the parameter space you are. </a:t>
            </a:r>
          </a:p>
          <a:p>
            <a:pPr algn="ctr"/>
            <a:endParaRPr lang="en-US" sz="3200" kern="1200" dirty="0">
              <a:solidFill>
                <a:schemeClr val="tx1"/>
              </a:solidFill>
              <a:effectLst/>
              <a:latin typeface="+mn-lt"/>
              <a:ea typeface="+mn-ea"/>
              <a:cs typeface="+mn-cs"/>
            </a:endParaRPr>
          </a:p>
          <a:p>
            <a:pPr algn="ctr"/>
            <a:r>
              <a:rPr lang="en-US" sz="3200" kern="1200" dirty="0">
                <a:solidFill>
                  <a:srgbClr val="C00000"/>
                </a:solidFill>
                <a:effectLst/>
                <a:latin typeface="+mn-lt"/>
                <a:ea typeface="+mn-ea"/>
                <a:cs typeface="+mn-cs"/>
              </a:rPr>
              <a:t>Thus, plotting predictions becomes crucially important when using link functions.</a:t>
            </a:r>
          </a:p>
        </p:txBody>
      </p:sp>
    </p:spTree>
    <p:extLst>
      <p:ext uri="{BB962C8B-B14F-4D97-AF65-F5344CB8AC3E}">
        <p14:creationId xmlns:p14="http://schemas.microsoft.com/office/powerpoint/2010/main" val="3100101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1888269"/>
                <a:ext cx="8369877" cy="3889533"/>
              </a:xfrm>
            </p:spPr>
            <p:txBody>
              <a:bodyPr>
                <a:noAutofit/>
              </a:bodyPr>
              <a:lstStyle/>
              <a:p>
                <a:pPr marL="0" indent="0" algn="ctr">
                  <a:buNone/>
                </a:pPr>
                <a:r>
                  <a:rPr lang="en-US" dirty="0">
                    <a:latin typeface="Garamond" panose="02020404030301010803" pitchFamily="18" charset="0"/>
                  </a:rPr>
                  <a:t>In a Poisson GLM,</a:t>
                </a:r>
              </a:p>
              <a:p>
                <a:pPr marL="0" indent="0" algn="ctr">
                  <a:buNone/>
                </a:pPr>
                <a:r>
                  <a:rPr lang="en-US" dirty="0">
                    <a:latin typeface="Garamond" panose="02020404030301010803" pitchFamily="18" charset="0"/>
                  </a:rPr>
                  <a:t>we adopt </a:t>
                </a:r>
                <a:r>
                  <a:rPr lang="en-US" dirty="0">
                    <a:solidFill>
                      <a:srgbClr val="FF0000"/>
                    </a:solidFill>
                    <a:latin typeface="Garamond" panose="02020404030301010803" pitchFamily="18" charset="0"/>
                  </a:rPr>
                  <a:t>a Poisson outcome distribution</a:t>
                </a:r>
              </a:p>
              <a:p>
                <a:pPr marL="0" indent="0" algn="ctr">
                  <a:buNone/>
                </a:pPr>
                <a:r>
                  <a:rPr lang="en-US" dirty="0">
                    <a:latin typeface="Garamond" panose="02020404030301010803" pitchFamily="18" charset="0"/>
                  </a:rPr>
                  <a:t>and model </a:t>
                </a:r>
                <a:r>
                  <a:rPr lang="en-US" dirty="0">
                    <a:solidFill>
                      <a:srgbClr val="0070C0"/>
                    </a:solidFill>
                    <a:latin typeface="Garamond" panose="02020404030301010803" pitchFamily="18" charset="0"/>
                  </a:rPr>
                  <a:t>the expected rate (</a:t>
                </a:r>
                <a14:m>
                  <m:oMath xmlns:m="http://schemas.openxmlformats.org/officeDocument/2006/math">
                    <m:r>
                      <a:rPr lang="en-US" i="1">
                        <a:solidFill>
                          <a:srgbClr val="0070C0"/>
                        </a:solidFill>
                        <a:latin typeface="Cambria Math" panose="02040503050406030204" pitchFamily="18" charset="0"/>
                        <a:ea typeface="Cambria Math" panose="02040503050406030204" pitchFamily="18" charset="0"/>
                      </a:rPr>
                      <m:t>𝜆</m:t>
                    </m:r>
                  </m:oMath>
                </a14:m>
                <a:r>
                  <a:rPr lang="en-US" dirty="0">
                    <a:solidFill>
                      <a:srgbClr val="0070C0"/>
                    </a:solidFill>
                    <a:latin typeface="Garamond" panose="02020404030301010803" pitchFamily="18" charset="0"/>
                  </a:rPr>
                  <a:t>)</a:t>
                </a:r>
                <a:r>
                  <a:rPr lang="en-US" dirty="0">
                    <a:latin typeface="Garamond" panose="02020404030301010803" pitchFamily="18" charset="0"/>
                  </a:rPr>
                  <a:t>,</a:t>
                </a:r>
              </a:p>
              <a:p>
                <a:pPr marL="0" indent="0" algn="ctr">
                  <a:buNone/>
                </a:pPr>
                <a:r>
                  <a:rPr lang="en-US" dirty="0">
                    <a:latin typeface="Garamond" panose="02020404030301010803" pitchFamily="18" charset="0"/>
                  </a:rPr>
                  <a:t>mapping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𝜆</m:t>
                    </m:r>
                  </m:oMath>
                </a14:m>
                <a:r>
                  <a:rPr lang="en-US" dirty="0">
                    <a:latin typeface="Garamond" panose="02020404030301010803" pitchFamily="18" charset="0"/>
                  </a:rPr>
                  <a:t> onto a linear space with the </a:t>
                </a:r>
                <a:r>
                  <a:rPr lang="en-US" dirty="0">
                    <a:solidFill>
                      <a:srgbClr val="00B050"/>
                    </a:solidFill>
                    <a:latin typeface="Garamond" panose="02020404030301010803" pitchFamily="18" charset="0"/>
                  </a:rPr>
                  <a:t>log link function</a:t>
                </a:r>
                <a:r>
                  <a:rPr lang="en-US" dirty="0">
                    <a:latin typeface="Garamond" panose="02020404030301010803" pitchFamily="18" charset="0"/>
                  </a:rPr>
                  <a:t>:</a:t>
                </a:r>
              </a:p>
              <a:p>
                <a:pPr marL="0" indent="0" algn="ctr">
                  <a:buNone/>
                </a:pPr>
                <a:endParaRPr lang="en-US" sz="1400" dirty="0">
                  <a:latin typeface="Garamond" panose="02020404030301010803" pitchFamily="18" charset="0"/>
                </a:endParaRPr>
              </a:p>
              <a:p>
                <a:pPr marL="0" indent="0" algn="ctr">
                  <a:buNone/>
                </a:pPr>
                <a:r>
                  <a:rPr lang="en-US" i="1" dirty="0" err="1">
                    <a:latin typeface="Garamond" panose="02020404030301010803" pitchFamily="18" charset="0"/>
                  </a:rPr>
                  <a:t>y</a:t>
                </a:r>
                <a:r>
                  <a:rPr lang="en-US" i="1" baseline="-25000" dirty="0" err="1">
                    <a:latin typeface="Garamond" panose="02020404030301010803" pitchFamily="18" charset="0"/>
                  </a:rPr>
                  <a:t>i</a:t>
                </a:r>
                <a:r>
                  <a:rPr lang="en-US" dirty="0">
                    <a:latin typeface="Garamond" panose="02020404030301010803" pitchFamily="18" charset="0"/>
                  </a:rPr>
                  <a:t> ~ </a:t>
                </a:r>
                <a:r>
                  <a:rPr lang="en-US" dirty="0">
                    <a:solidFill>
                      <a:srgbClr val="FF0000"/>
                    </a:solidFill>
                    <a:latin typeface="Garamond" panose="02020404030301010803" pitchFamily="18" charset="0"/>
                  </a:rPr>
                  <a:t>Poisson</a:t>
                </a:r>
                <a:r>
                  <a:rPr lang="en-US" dirty="0">
                    <a:latin typeface="Garamond" panose="02020404030301010803" pitchFamily="18" charset="0"/>
                  </a:rPr>
                  <a:t>(</a:t>
                </a:r>
                <a14:m>
                  <m:oMath xmlns:m="http://schemas.openxmlformats.org/officeDocument/2006/math">
                    <m:r>
                      <a:rPr lang="en-US" i="1" smtClean="0">
                        <a:solidFill>
                          <a:srgbClr val="0070C0"/>
                        </a:solidFill>
                        <a:latin typeface="Cambria Math" panose="02040503050406030204" pitchFamily="18" charset="0"/>
                        <a:ea typeface="Cambria Math" panose="02040503050406030204" pitchFamily="18" charset="0"/>
                      </a:rPr>
                      <m:t>𝜆</m:t>
                    </m:r>
                    <m:r>
                      <m:rPr>
                        <m:nor/>
                      </m:rPr>
                      <a:rPr lang="en-US" i="1" baseline="-25000" dirty="0">
                        <a:latin typeface="Garamond" panose="02020404030301010803" pitchFamily="18" charset="0"/>
                      </a:rPr>
                      <m:t>i</m:t>
                    </m:r>
                  </m:oMath>
                </a14:m>
                <a:r>
                  <a:rPr lang="en-US" dirty="0">
                    <a:latin typeface="Garamond" panose="02020404030301010803" pitchFamily="18" charset="0"/>
                  </a:rPr>
                  <a:t>)</a:t>
                </a:r>
              </a:p>
              <a:p>
                <a:pPr marL="0" indent="0" algn="ctr">
                  <a:buNone/>
                </a:pPr>
                <a:r>
                  <a:rPr lang="en-US" dirty="0">
                    <a:solidFill>
                      <a:srgbClr val="00B050"/>
                    </a:solidFill>
                    <a:latin typeface="Garamond" panose="02020404030301010803" pitchFamily="18" charset="0"/>
                  </a:rPr>
                  <a:t>log(</a:t>
                </a:r>
                <a14:m>
                  <m:oMath xmlns:m="http://schemas.openxmlformats.org/officeDocument/2006/math">
                    <m:r>
                      <a:rPr lang="en-US" i="1">
                        <a:solidFill>
                          <a:srgbClr val="0070C0"/>
                        </a:solidFill>
                        <a:latin typeface="Cambria Math" panose="02040503050406030204" pitchFamily="18" charset="0"/>
                        <a:ea typeface="Cambria Math" panose="02040503050406030204" pitchFamily="18" charset="0"/>
                      </a:rPr>
                      <m:t>𝜆</m:t>
                    </m:r>
                    <m:r>
                      <m:rPr>
                        <m:nor/>
                      </m:rPr>
                      <a:rPr lang="en-US" i="1" baseline="-25000" dirty="0" smtClean="0">
                        <a:latin typeface="Garamond" panose="02020404030301010803" pitchFamily="18" charset="0"/>
                      </a:rPr>
                      <m:t>i</m:t>
                    </m:r>
                  </m:oMath>
                </a14:m>
                <a:r>
                  <a:rPr lang="en-US" dirty="0">
                    <a:solidFill>
                      <a:srgbClr val="00B050"/>
                    </a:solidFill>
                    <a:latin typeface="Garamond" panose="02020404030301010803" pitchFamily="18" charset="0"/>
                  </a:rPr>
                  <a:t>)</a:t>
                </a:r>
                <a:r>
                  <a:rPr lang="en-US" dirty="0">
                    <a:latin typeface="Garamond" panose="02020404030301010803" pitchFamily="18" charset="0"/>
                  </a:rPr>
                  <a:t> =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latin typeface="Cambria Math" panose="02040503050406030204" pitchFamily="18" charset="0"/>
                    <a:ea typeface="Cambria Math" panose="02040503050406030204" pitchFamily="18" charset="0"/>
                  </a:rPr>
                  <a:t> + </a:t>
                </a:r>
                <a14:m>
                  <m:oMath xmlns:m="http://schemas.openxmlformats.org/officeDocument/2006/math">
                    <m:r>
                      <a:rPr lang="en-US" i="1" smtClean="0">
                        <a:latin typeface="Cambria Math" panose="02040503050406030204" pitchFamily="18" charset="0"/>
                        <a:ea typeface="Cambria Math" panose="02040503050406030204" pitchFamily="18" charset="0"/>
                      </a:rPr>
                      <m:t>𝛽</m:t>
                    </m:r>
                    <m:r>
                      <m:rPr>
                        <m:nor/>
                      </m:rPr>
                      <a:rPr lang="en-US" b="0" i="1" smtClean="0">
                        <a:latin typeface="Cambria Math" panose="02040503050406030204" pitchFamily="18" charset="0"/>
                        <a:ea typeface="Cambria Math" panose="02040503050406030204" pitchFamily="18" charset="0"/>
                      </a:rPr>
                      <m:t>x</m:t>
                    </m:r>
                    <m:r>
                      <m:rPr>
                        <m:nor/>
                      </m:rPr>
                      <a:rPr lang="en-US" i="1" baseline="-25000" dirty="0">
                        <a:latin typeface="Cambria Math" panose="02040503050406030204" pitchFamily="18" charset="0"/>
                        <a:ea typeface="Cambria Math" panose="02040503050406030204" pitchFamily="18" charset="0"/>
                      </a:rPr>
                      <m:t>i</m:t>
                    </m:r>
                  </m:oMath>
                </a14:m>
                <a:endParaRPr lang="en-US" baseline="-25000"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1888269"/>
                <a:ext cx="8369877" cy="3889533"/>
              </a:xfrm>
              <a:blipFill>
                <a:blip r:embed="rId3"/>
                <a:stretch>
                  <a:fillRect t="-2821"/>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Poisson GLM </a:t>
            </a:r>
          </a:p>
        </p:txBody>
      </p:sp>
    </p:spTree>
    <p:extLst>
      <p:ext uri="{BB962C8B-B14F-4D97-AF65-F5344CB8AC3E}">
        <p14:creationId xmlns:p14="http://schemas.microsoft.com/office/powerpoint/2010/main" val="386001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1661628"/>
                <a:ext cx="8369877" cy="3930640"/>
              </a:xfrm>
            </p:spPr>
            <p:txBody>
              <a:bodyPr>
                <a:noAutofit/>
              </a:bodyPr>
              <a:lstStyle/>
              <a:p>
                <a:pPr marL="0" indent="0" algn="ctr">
                  <a:buNone/>
                </a:pPr>
                <a:r>
                  <a:rPr lang="en-US" sz="4000" i="1" dirty="0">
                    <a:solidFill>
                      <a:schemeClr val="tx1"/>
                    </a:solidFill>
                    <a:latin typeface="Garamond" panose="02020404030301010803" pitchFamily="18" charset="0"/>
                  </a:rPr>
                  <a:t>y</a:t>
                </a:r>
                <a:r>
                  <a:rPr lang="en-US" sz="4000" i="1" baseline="-25000" dirty="0" err="1">
                    <a:solidFill>
                      <a:schemeClr val="tx1"/>
                    </a:solidFill>
                    <a:latin typeface="Garamond" panose="02020404030301010803" pitchFamily="18" charset="0"/>
                  </a:rPr>
                  <a:t>i</a:t>
                </a:r>
                <a:r>
                  <a:rPr lang="en-US" sz="4000" dirty="0">
                    <a:solidFill>
                      <a:schemeClr val="tx1"/>
                    </a:solidFill>
                    <a:latin typeface="Garamond" panose="02020404030301010803" pitchFamily="18" charset="0"/>
                  </a:rPr>
                  <a:t> ~ Poisson(</a:t>
                </a:r>
                <a14:m>
                  <m:oMath xmlns:m="http://schemas.openxmlformats.org/officeDocument/2006/math">
                    <m:r>
                      <a:rPr lang="en-US" sz="4000" i="1" smtClean="0">
                        <a:solidFill>
                          <a:schemeClr val="tx1"/>
                        </a:solidFill>
                        <a:latin typeface="Cambria Math" panose="02040503050406030204" pitchFamily="18" charset="0"/>
                        <a:ea typeface="Cambria Math" panose="02040503050406030204" pitchFamily="18" charset="0"/>
                      </a:rPr>
                      <m:t>𝜆</m:t>
                    </m:r>
                    <m:r>
                      <m:rPr>
                        <m:nor/>
                      </m:rPr>
                      <a:rPr lang="en-US" sz="4000" i="1" baseline="-25000" dirty="0">
                        <a:solidFill>
                          <a:schemeClr val="tx1"/>
                        </a:solidFill>
                        <a:latin typeface="Garamond" panose="02020404030301010803" pitchFamily="18" charset="0"/>
                      </a:rPr>
                      <m:t>i</m:t>
                    </m:r>
                  </m:oMath>
                </a14:m>
                <a:r>
                  <a:rPr lang="en-US" sz="4000" dirty="0">
                    <a:solidFill>
                      <a:schemeClr val="tx1"/>
                    </a:solidFill>
                    <a:latin typeface="Garamond" panose="02020404030301010803" pitchFamily="18" charset="0"/>
                  </a:rPr>
                  <a:t>)</a:t>
                </a:r>
              </a:p>
              <a:p>
                <a:pPr marL="0" indent="0" algn="ctr">
                  <a:buNone/>
                </a:pPr>
                <a:r>
                  <a:rPr lang="en-US" sz="4000" dirty="0">
                    <a:solidFill>
                      <a:schemeClr val="tx1"/>
                    </a:solidFill>
                    <a:latin typeface="Garamond" panose="02020404030301010803" pitchFamily="18" charset="0"/>
                  </a:rPr>
                  <a:t>log(</a:t>
                </a:r>
                <a14:m>
                  <m:oMath xmlns:m="http://schemas.openxmlformats.org/officeDocument/2006/math">
                    <m:r>
                      <a:rPr lang="en-US" sz="4000" i="1">
                        <a:solidFill>
                          <a:schemeClr val="tx1"/>
                        </a:solidFill>
                        <a:latin typeface="Cambria Math" panose="02040503050406030204" pitchFamily="18" charset="0"/>
                        <a:ea typeface="Cambria Math" panose="02040503050406030204" pitchFamily="18" charset="0"/>
                      </a:rPr>
                      <m:t>𝜆</m:t>
                    </m:r>
                    <m:r>
                      <m:rPr>
                        <m:nor/>
                      </m:rPr>
                      <a:rPr lang="en-US" sz="4000" i="1" baseline="-25000" dirty="0" smtClean="0">
                        <a:solidFill>
                          <a:schemeClr val="tx1"/>
                        </a:solidFill>
                        <a:latin typeface="Garamond" panose="02020404030301010803" pitchFamily="18" charset="0"/>
                      </a:rPr>
                      <m:t>i</m:t>
                    </m:r>
                  </m:oMath>
                </a14:m>
                <a:r>
                  <a:rPr lang="en-US" sz="4000" dirty="0">
                    <a:solidFill>
                      <a:schemeClr val="tx1"/>
                    </a:solidFill>
                    <a:latin typeface="Garamond" panose="02020404030301010803" pitchFamily="18" charset="0"/>
                  </a:rPr>
                  <a:t>) = </a:t>
                </a:r>
                <a14:m>
                  <m:oMath xmlns:m="http://schemas.openxmlformats.org/officeDocument/2006/math">
                    <m:r>
                      <a:rPr lang="en-US" sz="4000" i="1" smtClean="0">
                        <a:solidFill>
                          <a:schemeClr val="tx1"/>
                        </a:solidFill>
                        <a:latin typeface="Cambria Math" panose="02040503050406030204" pitchFamily="18" charset="0"/>
                        <a:ea typeface="Cambria Math" panose="02040503050406030204" pitchFamily="18" charset="0"/>
                      </a:rPr>
                      <m:t>𝛼</m:t>
                    </m:r>
                  </m:oMath>
                </a14:m>
                <a:r>
                  <a:rPr lang="en-US" sz="4000" dirty="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r>
                      <a:rPr lang="en-US" sz="4000" i="1" smtClean="0">
                        <a:solidFill>
                          <a:schemeClr val="tx1"/>
                        </a:solidFill>
                        <a:latin typeface="Cambria Math" panose="02040503050406030204" pitchFamily="18" charset="0"/>
                        <a:ea typeface="Cambria Math" panose="02040503050406030204" pitchFamily="18" charset="0"/>
                      </a:rPr>
                      <m:t>𝛽</m:t>
                    </m:r>
                    <m:r>
                      <m:rPr>
                        <m:nor/>
                      </m:rPr>
                      <a:rPr lang="en-US" sz="4000" b="0" i="1" smtClean="0">
                        <a:solidFill>
                          <a:schemeClr val="tx1"/>
                        </a:solidFill>
                        <a:latin typeface="Cambria Math" panose="02040503050406030204" pitchFamily="18" charset="0"/>
                        <a:ea typeface="Cambria Math" panose="02040503050406030204" pitchFamily="18" charset="0"/>
                      </a:rPr>
                      <m:t>x</m:t>
                    </m:r>
                    <m:r>
                      <m:rPr>
                        <m:nor/>
                      </m:rPr>
                      <a:rPr lang="en-US" sz="4000" i="1" baseline="-25000" dirty="0">
                        <a:solidFill>
                          <a:schemeClr val="tx1"/>
                        </a:solidFill>
                        <a:latin typeface="Cambria Math" panose="02040503050406030204" pitchFamily="18" charset="0"/>
                        <a:ea typeface="Cambria Math" panose="02040503050406030204" pitchFamily="18" charset="0"/>
                      </a:rPr>
                      <m:t>i</m:t>
                    </m:r>
                  </m:oMath>
                </a14:m>
                <a:endParaRPr lang="en-US" sz="4000" baseline="-25000" dirty="0">
                  <a:solidFill>
                    <a:schemeClr val="tx1"/>
                  </a:solidFill>
                  <a:latin typeface="Cambria Math" panose="02040503050406030204" pitchFamily="18" charset="0"/>
                  <a:ea typeface="Cambria Math" panose="02040503050406030204" pitchFamily="18" charset="0"/>
                </a:endParaRPr>
              </a:p>
              <a:p>
                <a:pPr marL="0" indent="0" algn="ctr">
                  <a:buNone/>
                </a:pPr>
                <a:endParaRPr lang="en-US" sz="4000" baseline="-25000" dirty="0">
                  <a:solidFill>
                    <a:schemeClr val="tx1"/>
                  </a:solidFill>
                  <a:latin typeface="Garamond" panose="02020404030301010803" pitchFamily="18" charset="0"/>
                  <a:ea typeface="Cambria Math" panose="02040503050406030204" pitchFamily="18" charset="0"/>
                </a:endParaRPr>
              </a:p>
              <a:p>
                <a:pPr marL="0" indent="0" algn="ctr">
                  <a:buNone/>
                </a:pPr>
                <a:endParaRPr lang="en-US" sz="4000" dirty="0">
                  <a:latin typeface="Garamond" panose="02020404030301010803" pitchFamily="18" charset="0"/>
                </a:endParaRPr>
              </a:p>
              <a:p>
                <a:pPr marL="0" indent="0" algn="ctr">
                  <a:buNone/>
                </a:pPr>
                <a14:m>
                  <m:oMath xmlns:m="http://schemas.openxmlformats.org/officeDocument/2006/math">
                    <m:r>
                      <a:rPr lang="en-US" sz="4000" i="1">
                        <a:latin typeface="Cambria Math" panose="02040503050406030204" pitchFamily="18" charset="0"/>
                        <a:ea typeface="Cambria Math" panose="02040503050406030204" pitchFamily="18" charset="0"/>
                      </a:rPr>
                      <m:t>𝜆</m:t>
                    </m:r>
                    <m:r>
                      <m:rPr>
                        <m:nor/>
                      </m:rPr>
                      <a:rPr lang="en-US" sz="4000" i="1" baseline="-25000" dirty="0">
                        <a:latin typeface="Garamond" panose="02020404030301010803" pitchFamily="18" charset="0"/>
                      </a:rPr>
                      <m:t>i</m:t>
                    </m:r>
                  </m:oMath>
                </a14:m>
                <a:r>
                  <a:rPr lang="en-US" sz="4000" dirty="0">
                    <a:latin typeface="Garamond" panose="02020404030301010803" pitchFamily="18" charset="0"/>
                  </a:rPr>
                  <a:t> = exp(</a:t>
                </a:r>
                <a14:m>
                  <m:oMath xmlns:m="http://schemas.openxmlformats.org/officeDocument/2006/math">
                    <m:r>
                      <a:rPr lang="en-US" sz="4000" i="1">
                        <a:latin typeface="Cambria Math" panose="02040503050406030204" pitchFamily="18" charset="0"/>
                        <a:ea typeface="Cambria Math" panose="02040503050406030204" pitchFamily="18" charset="0"/>
                      </a:rPr>
                      <m:t>𝛼</m:t>
                    </m:r>
                  </m:oMath>
                </a14:m>
                <a:r>
                  <a:rPr lang="en-US" sz="4000" dirty="0">
                    <a:latin typeface="Cambria Math" panose="02040503050406030204" pitchFamily="18" charset="0"/>
                    <a:ea typeface="Cambria Math" panose="02040503050406030204" pitchFamily="18" charset="0"/>
                  </a:rPr>
                  <a:t> + </a:t>
                </a:r>
                <a14:m>
                  <m:oMath xmlns:m="http://schemas.openxmlformats.org/officeDocument/2006/math">
                    <m:r>
                      <a:rPr lang="en-US" sz="4000" i="1">
                        <a:latin typeface="Cambria Math" panose="02040503050406030204" pitchFamily="18" charset="0"/>
                        <a:ea typeface="Cambria Math" panose="02040503050406030204" pitchFamily="18" charset="0"/>
                      </a:rPr>
                      <m:t>𝛽</m:t>
                    </m:r>
                    <m:r>
                      <m:rPr>
                        <m:nor/>
                      </m:rPr>
                      <a:rPr lang="en-US" sz="4000" i="1">
                        <a:latin typeface="Cambria Math" panose="02040503050406030204" pitchFamily="18" charset="0"/>
                        <a:ea typeface="Cambria Math" panose="02040503050406030204" pitchFamily="18" charset="0"/>
                      </a:rPr>
                      <m:t>x</m:t>
                    </m:r>
                    <m:r>
                      <m:rPr>
                        <m:nor/>
                      </m:rPr>
                      <a:rPr lang="en-US" sz="4000" i="1" baseline="-25000" dirty="0">
                        <a:latin typeface="Cambria Math" panose="02040503050406030204" pitchFamily="18" charset="0"/>
                        <a:ea typeface="Cambria Math" panose="02040503050406030204" pitchFamily="18" charset="0"/>
                      </a:rPr>
                      <m:t>i</m:t>
                    </m:r>
                  </m:oMath>
                </a14:m>
                <a:r>
                  <a:rPr lang="en-US" sz="4000" dirty="0">
                    <a:latin typeface="Garamond" panose="02020404030301010803" pitchFamily="18" charset="0"/>
                    <a:ea typeface="Cambria Math" panose="02040503050406030204" pitchFamily="18" charset="0"/>
                  </a:rPr>
                  <a:t>)</a:t>
                </a:r>
                <a:endParaRPr lang="en-US" sz="4000" dirty="0">
                  <a:latin typeface="Cambria Math" panose="02040503050406030204" pitchFamily="18" charset="0"/>
                  <a:ea typeface="Cambria Math" panose="02040503050406030204" pitchFamily="18" charset="0"/>
                </a:endParaRPr>
              </a:p>
              <a:p>
                <a:pPr marL="0" indent="0" algn="ctr">
                  <a:buNone/>
                </a:pPr>
                <a:endParaRPr lang="en-US" sz="4000" baseline="-25000" dirty="0">
                  <a:solidFill>
                    <a:schemeClr val="tx1"/>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1661628"/>
                <a:ext cx="8369877" cy="3930640"/>
              </a:xfrm>
              <a:blipFill>
                <a:blip r:embed="rId3"/>
                <a:stretch>
                  <a:fillRect t="-4193"/>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Poisson GLM </a:t>
            </a:r>
          </a:p>
        </p:txBody>
      </p:sp>
      <p:grpSp>
        <p:nvGrpSpPr>
          <p:cNvPr id="11" name="Group 10">
            <a:extLst>
              <a:ext uri="{FF2B5EF4-FFF2-40B4-BE49-F238E27FC236}">
                <a16:creationId xmlns:a16="http://schemas.microsoft.com/office/drawing/2014/main" id="{C36D2CBA-BA1E-42C2-8982-6F07A88C117D}"/>
              </a:ext>
            </a:extLst>
          </p:cNvPr>
          <p:cNvGrpSpPr/>
          <p:nvPr/>
        </p:nvGrpSpPr>
        <p:grpSpPr>
          <a:xfrm>
            <a:off x="620359" y="4621555"/>
            <a:ext cx="8599055" cy="1791093"/>
            <a:chOff x="620359" y="4621555"/>
            <a:chExt cx="8599055" cy="1791093"/>
          </a:xfrm>
        </p:grpSpPr>
        <p:sp>
          <p:nvSpPr>
            <p:cNvPr id="7" name="TextBox 6">
              <a:extLst>
                <a:ext uri="{FF2B5EF4-FFF2-40B4-BE49-F238E27FC236}">
                  <a16:creationId xmlns:a16="http://schemas.microsoft.com/office/drawing/2014/main" id="{53EBB464-F879-434E-8999-692D0C3970D2}"/>
                </a:ext>
              </a:extLst>
            </p:cNvPr>
            <p:cNvSpPr txBox="1"/>
            <p:nvPr/>
          </p:nvSpPr>
          <p:spPr>
            <a:xfrm>
              <a:off x="4362253" y="4935320"/>
              <a:ext cx="4857161" cy="1477328"/>
            </a:xfrm>
            <a:prstGeom prst="rect">
              <a:avLst/>
            </a:prstGeom>
            <a:noFill/>
          </p:spPr>
          <p:txBody>
            <a:bodyPr wrap="square">
              <a:spAutoFit/>
            </a:bodyPr>
            <a:lstStyle/>
            <a:p>
              <a:r>
                <a:rPr lang="en-US" dirty="0">
                  <a:solidFill>
                    <a:schemeClr val="accent1"/>
                  </a:solidFill>
                </a:rPr>
                <a:t>the raw parameter value is defined by applying the inverse link function (the exponential) to the linear portion of the model (forcing the linear portion of the model to take on real, positive values)</a:t>
              </a:r>
            </a:p>
          </p:txBody>
        </p:sp>
        <p:pic>
          <p:nvPicPr>
            <p:cNvPr id="8" name="Picture 7">
              <a:extLst>
                <a:ext uri="{FF2B5EF4-FFF2-40B4-BE49-F238E27FC236}">
                  <a16:creationId xmlns:a16="http://schemas.microsoft.com/office/drawing/2014/main" id="{7B635491-FDBF-4F43-A76F-635CF8B8F492}"/>
                </a:ext>
              </a:extLst>
            </p:cNvPr>
            <p:cNvPicPr>
              <a:picLocks noChangeAspect="1"/>
            </p:cNvPicPr>
            <p:nvPr/>
          </p:nvPicPr>
          <p:blipFill rotWithShape="1">
            <a:blip r:embed="rId4"/>
            <a:srcRect l="49713" b="27199"/>
            <a:stretch/>
          </p:blipFill>
          <p:spPr>
            <a:xfrm>
              <a:off x="620359" y="4621555"/>
              <a:ext cx="1951364" cy="1791093"/>
            </a:xfrm>
            <a:prstGeom prst="rect">
              <a:avLst/>
            </a:prstGeom>
          </p:spPr>
        </p:pic>
      </p:grpSp>
      <p:grpSp>
        <p:nvGrpSpPr>
          <p:cNvPr id="10" name="Group 9">
            <a:extLst>
              <a:ext uri="{FF2B5EF4-FFF2-40B4-BE49-F238E27FC236}">
                <a16:creationId xmlns:a16="http://schemas.microsoft.com/office/drawing/2014/main" id="{FF1873E1-E5A1-42B5-97CD-21338E272531}"/>
              </a:ext>
            </a:extLst>
          </p:cNvPr>
          <p:cNvGrpSpPr/>
          <p:nvPr/>
        </p:nvGrpSpPr>
        <p:grpSpPr>
          <a:xfrm>
            <a:off x="620358" y="2160415"/>
            <a:ext cx="8313895" cy="1791093"/>
            <a:chOff x="620358" y="2160415"/>
            <a:chExt cx="8313895" cy="1791093"/>
          </a:xfrm>
        </p:grpSpPr>
        <p:sp>
          <p:nvSpPr>
            <p:cNvPr id="5" name="TextBox 4">
              <a:extLst>
                <a:ext uri="{FF2B5EF4-FFF2-40B4-BE49-F238E27FC236}">
                  <a16:creationId xmlns:a16="http://schemas.microsoft.com/office/drawing/2014/main" id="{07C3D517-EF68-4F20-A6FD-6F932F2CAF12}"/>
                </a:ext>
              </a:extLst>
            </p:cNvPr>
            <p:cNvSpPr txBox="1"/>
            <p:nvPr/>
          </p:nvSpPr>
          <p:spPr>
            <a:xfrm>
              <a:off x="4362253" y="3028178"/>
              <a:ext cx="4572000" cy="923330"/>
            </a:xfrm>
            <a:prstGeom prst="rect">
              <a:avLst/>
            </a:prstGeom>
            <a:noFill/>
          </p:spPr>
          <p:txBody>
            <a:bodyPr wrap="square">
              <a:spAutoFit/>
            </a:bodyPr>
            <a:lstStyle/>
            <a:p>
              <a:r>
                <a:rPr lang="en-US" dirty="0">
                  <a:solidFill>
                    <a:schemeClr val="accent1"/>
                  </a:solidFill>
                </a:rPr>
                <a:t>The linear portion of our model is used to model the log-transformed parameter value (which puts it on the unbounded scale)</a:t>
              </a:r>
            </a:p>
          </p:txBody>
        </p:sp>
        <p:pic>
          <p:nvPicPr>
            <p:cNvPr id="9" name="Picture 8">
              <a:extLst>
                <a:ext uri="{FF2B5EF4-FFF2-40B4-BE49-F238E27FC236}">
                  <a16:creationId xmlns:a16="http://schemas.microsoft.com/office/drawing/2014/main" id="{889CF4D8-83C0-4388-BD58-CC2EAD1A7231}"/>
                </a:ext>
              </a:extLst>
            </p:cNvPr>
            <p:cNvPicPr>
              <a:picLocks noChangeAspect="1"/>
            </p:cNvPicPr>
            <p:nvPr/>
          </p:nvPicPr>
          <p:blipFill rotWithShape="1">
            <a:blip r:embed="rId4"/>
            <a:srcRect l="446" r="49267" b="27199"/>
            <a:stretch/>
          </p:blipFill>
          <p:spPr>
            <a:xfrm>
              <a:off x="620358" y="2160415"/>
              <a:ext cx="1951365" cy="1791093"/>
            </a:xfrm>
            <a:prstGeom prst="rect">
              <a:avLst/>
            </a:prstGeom>
          </p:spPr>
        </p:pic>
      </p:grpSp>
    </p:spTree>
    <p:extLst>
      <p:ext uri="{BB962C8B-B14F-4D97-AF65-F5344CB8AC3E}">
        <p14:creationId xmlns:p14="http://schemas.microsoft.com/office/powerpoint/2010/main" val="318822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3270-D6BF-4C48-9903-7C0D66553756}"/>
              </a:ext>
            </a:extLst>
          </p:cNvPr>
          <p:cNvSpPr>
            <a:spLocks noGrp="1"/>
          </p:cNvSpPr>
          <p:nvPr>
            <p:ph type="title"/>
          </p:nvPr>
        </p:nvSpPr>
        <p:spPr/>
        <p:txBody>
          <a:bodyPr/>
          <a:lstStyle/>
          <a:p>
            <a:r>
              <a:rPr lang="en-US" dirty="0"/>
              <a:t>Offset</a:t>
            </a:r>
          </a:p>
        </p:txBody>
      </p:sp>
      <p:sp>
        <p:nvSpPr>
          <p:cNvPr id="3" name="Content Placeholder 2">
            <a:extLst>
              <a:ext uri="{FF2B5EF4-FFF2-40B4-BE49-F238E27FC236}">
                <a16:creationId xmlns:a16="http://schemas.microsoft.com/office/drawing/2014/main" id="{F598C8D2-8563-4789-B686-8B616F601F10}"/>
              </a:ext>
            </a:extLst>
          </p:cNvPr>
          <p:cNvSpPr>
            <a:spLocks noGrp="1"/>
          </p:cNvSpPr>
          <p:nvPr>
            <p:ph idx="1"/>
          </p:nvPr>
        </p:nvSpPr>
        <p:spPr/>
        <p:txBody>
          <a:bodyPr>
            <a:normAutofit/>
          </a:bodyPr>
          <a:lstStyle/>
          <a:p>
            <a:r>
              <a:rPr lang="en-US" sz="2400" dirty="0"/>
              <a:t>If “exposure” varies across cases in your data, include the log transformed exposure as an additional parameter in your model to scale the expected number of cases</a:t>
            </a:r>
          </a:p>
          <a:p>
            <a:pPr lvl="1"/>
            <a:r>
              <a:rPr lang="en-US" sz="2000" dirty="0"/>
              <a:t>Example: Your data points are counts of birds at different study sites. Each site has a different number of total visits, which affects the probability of observing a given species</a:t>
            </a:r>
          </a:p>
          <a:p>
            <a:pPr lvl="1"/>
            <a:r>
              <a:rPr lang="en-US" sz="2000" dirty="0"/>
              <a:t>Offset = log (number of visitations)</a:t>
            </a:r>
          </a:p>
          <a:p>
            <a:pPr lvl="1"/>
            <a:r>
              <a:rPr lang="en-US" sz="2000" dirty="0">
                <a:solidFill>
                  <a:srgbClr val="C00000"/>
                </a:solidFill>
              </a:rPr>
              <a:t>The offset DOES NOT get a prior! </a:t>
            </a:r>
          </a:p>
          <a:p>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9C8BE42-0661-48DF-91C6-1E6685A3F9AB}"/>
                  </a:ext>
                </a:extLst>
              </p:cNvPr>
              <p:cNvSpPr txBox="1"/>
              <p:nvPr/>
            </p:nvSpPr>
            <p:spPr>
              <a:xfrm>
                <a:off x="2286000" y="4801723"/>
                <a:ext cx="4572000" cy="1077218"/>
              </a:xfrm>
              <a:prstGeom prst="rect">
                <a:avLst/>
              </a:prstGeom>
              <a:noFill/>
            </p:spPr>
            <p:txBody>
              <a:bodyPr wrap="square">
                <a:spAutoFit/>
              </a:bodyPr>
              <a:lstStyle/>
              <a:p>
                <a:pPr marL="0" indent="0" algn="ctr">
                  <a:buNone/>
                </a:pPr>
                <a:r>
                  <a:rPr lang="en-US" sz="3200" i="1" dirty="0">
                    <a:solidFill>
                      <a:schemeClr val="tx1"/>
                    </a:solidFill>
                    <a:latin typeface="Garamond" panose="02020404030301010803" pitchFamily="18" charset="0"/>
                  </a:rPr>
                  <a:t>y</a:t>
                </a:r>
                <a:r>
                  <a:rPr lang="en-US" sz="3200" i="1" baseline="-25000" dirty="0" err="1">
                    <a:solidFill>
                      <a:schemeClr val="tx1"/>
                    </a:solidFill>
                    <a:latin typeface="Garamond" panose="02020404030301010803" pitchFamily="18" charset="0"/>
                  </a:rPr>
                  <a:t>i</a:t>
                </a:r>
                <a:r>
                  <a:rPr lang="en-US" sz="3200" dirty="0">
                    <a:solidFill>
                      <a:schemeClr val="tx1"/>
                    </a:solidFill>
                    <a:latin typeface="Garamond" panose="02020404030301010803" pitchFamily="18" charset="0"/>
                  </a:rPr>
                  <a:t> ~ Poisson(</a:t>
                </a:r>
                <a14:m>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𝜆</m:t>
                    </m:r>
                    <m:r>
                      <m:rPr>
                        <m:nor/>
                      </m:rPr>
                      <a:rPr lang="en-US" sz="3200" i="1" baseline="-25000" dirty="0">
                        <a:solidFill>
                          <a:schemeClr val="tx1"/>
                        </a:solidFill>
                        <a:latin typeface="Garamond" panose="02020404030301010803" pitchFamily="18" charset="0"/>
                      </a:rPr>
                      <m:t>i</m:t>
                    </m:r>
                  </m:oMath>
                </a14:m>
                <a:r>
                  <a:rPr lang="en-US" sz="3200" dirty="0">
                    <a:solidFill>
                      <a:schemeClr val="tx1"/>
                    </a:solidFill>
                    <a:latin typeface="Garamond" panose="02020404030301010803" pitchFamily="18" charset="0"/>
                  </a:rPr>
                  <a:t>)</a:t>
                </a:r>
              </a:p>
              <a:p>
                <a:pPr marL="0" indent="0" algn="ctr">
                  <a:buNone/>
                </a:pPr>
                <a:r>
                  <a:rPr lang="en-US" sz="3200" dirty="0">
                    <a:solidFill>
                      <a:schemeClr val="tx1"/>
                    </a:solidFill>
                    <a:latin typeface="Garamond" panose="02020404030301010803" pitchFamily="18" charset="0"/>
                  </a:rPr>
                  <a:t>log(</a:t>
                </a:r>
                <a14:m>
                  <m:oMath xmlns:m="http://schemas.openxmlformats.org/officeDocument/2006/math">
                    <m:r>
                      <a:rPr lang="en-US" sz="3200" i="1">
                        <a:solidFill>
                          <a:schemeClr val="tx1"/>
                        </a:solidFill>
                        <a:latin typeface="Cambria Math" panose="02040503050406030204" pitchFamily="18" charset="0"/>
                        <a:ea typeface="Cambria Math" panose="02040503050406030204" pitchFamily="18" charset="0"/>
                      </a:rPr>
                      <m:t>𝜆</m:t>
                    </m:r>
                    <m:r>
                      <m:rPr>
                        <m:nor/>
                      </m:rPr>
                      <a:rPr lang="en-US" sz="3200" i="1" baseline="-25000" dirty="0" smtClean="0">
                        <a:solidFill>
                          <a:schemeClr val="tx1"/>
                        </a:solidFill>
                        <a:latin typeface="Garamond" panose="02020404030301010803" pitchFamily="18" charset="0"/>
                      </a:rPr>
                      <m:t>i</m:t>
                    </m:r>
                  </m:oMath>
                </a14:m>
                <a:r>
                  <a:rPr lang="en-US" sz="3200" dirty="0">
                    <a:solidFill>
                      <a:schemeClr val="tx1"/>
                    </a:solidFill>
                    <a:latin typeface="Garamond" panose="02020404030301010803" pitchFamily="18" charset="0"/>
                  </a:rPr>
                  <a:t>) = </a:t>
                </a:r>
                <a:r>
                  <a:rPr lang="en-US" sz="3200" dirty="0">
                    <a:solidFill>
                      <a:srgbClr val="C00000"/>
                    </a:solidFill>
                    <a:latin typeface="Garamond" panose="02020404030301010803" pitchFamily="18" charset="0"/>
                  </a:rPr>
                  <a:t>offset </a:t>
                </a:r>
                <a:r>
                  <a:rPr lang="en-US" sz="3200" dirty="0">
                    <a:solidFill>
                      <a:schemeClr val="tx1"/>
                    </a:solidFill>
                    <a:latin typeface="Garamond" panose="02020404030301010803" pitchFamily="18" charset="0"/>
                  </a:rPr>
                  <a:t>+ </a:t>
                </a:r>
                <a14:m>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𝛼</m:t>
                    </m:r>
                  </m:oMath>
                </a14:m>
                <a:r>
                  <a:rPr lang="en-US" sz="3200" dirty="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𝛽</m:t>
                    </m:r>
                    <m:r>
                      <m:rPr>
                        <m:nor/>
                      </m:rPr>
                      <a:rPr lang="en-US" sz="3200" b="0" i="1" smtClean="0">
                        <a:solidFill>
                          <a:schemeClr val="tx1"/>
                        </a:solidFill>
                        <a:latin typeface="Cambria Math" panose="02040503050406030204" pitchFamily="18" charset="0"/>
                        <a:ea typeface="Cambria Math" panose="02040503050406030204" pitchFamily="18" charset="0"/>
                      </a:rPr>
                      <m:t>x</m:t>
                    </m:r>
                    <m:r>
                      <m:rPr>
                        <m:nor/>
                      </m:rPr>
                      <a:rPr lang="en-US" sz="3200" i="1" baseline="-25000" dirty="0">
                        <a:solidFill>
                          <a:schemeClr val="tx1"/>
                        </a:solidFill>
                        <a:latin typeface="Cambria Math" panose="02040503050406030204" pitchFamily="18" charset="0"/>
                        <a:ea typeface="Cambria Math" panose="02040503050406030204" pitchFamily="18" charset="0"/>
                      </a:rPr>
                      <m:t>i</m:t>
                    </m:r>
                  </m:oMath>
                </a14:m>
                <a:endParaRPr lang="en-US" sz="3200" baseline="-25000" dirty="0">
                  <a:solidFill>
                    <a:schemeClr val="tx1"/>
                  </a:solidFill>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89C8BE42-0661-48DF-91C6-1E6685A3F9AB}"/>
                  </a:ext>
                </a:extLst>
              </p:cNvPr>
              <p:cNvSpPr txBox="1">
                <a:spLocks noRot="1" noChangeAspect="1" noMove="1" noResize="1" noEditPoints="1" noAdjustHandles="1" noChangeArrowheads="1" noChangeShapeType="1" noTextEdit="1"/>
              </p:cNvSpPr>
              <p:nvPr/>
            </p:nvSpPr>
            <p:spPr>
              <a:xfrm>
                <a:off x="2286000" y="4801723"/>
                <a:ext cx="4572000" cy="1077218"/>
              </a:xfrm>
              <a:prstGeom prst="rect">
                <a:avLst/>
              </a:prstGeom>
              <a:blipFill>
                <a:blip r:embed="rId2"/>
                <a:stretch>
                  <a:fillRect l="-267" t="-6818" b="-18750"/>
                </a:stretch>
              </a:blipFill>
            </p:spPr>
            <p:txBody>
              <a:bodyPr/>
              <a:lstStyle/>
              <a:p>
                <a:r>
                  <a:rPr lang="en-US">
                    <a:noFill/>
                  </a:rPr>
                  <a:t> </a:t>
                </a:r>
              </a:p>
            </p:txBody>
          </p:sp>
        </mc:Fallback>
      </mc:AlternateContent>
    </p:spTree>
    <p:extLst>
      <p:ext uri="{BB962C8B-B14F-4D97-AF65-F5344CB8AC3E}">
        <p14:creationId xmlns:p14="http://schemas.microsoft.com/office/powerpoint/2010/main" val="1289186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105A6-DE44-463C-ABFC-4E1AD9CB9032}"/>
              </a:ext>
            </a:extLst>
          </p:cNvPr>
          <p:cNvSpPr>
            <a:spLocks noGrp="1"/>
          </p:cNvSpPr>
          <p:nvPr>
            <p:ph type="title"/>
          </p:nvPr>
        </p:nvSpPr>
        <p:spPr/>
        <p:txBody>
          <a:bodyPr/>
          <a:lstStyle/>
          <a:p>
            <a:r>
              <a:rPr lang="en-US" dirty="0"/>
              <a:t>Example dataset (chapter 11)</a:t>
            </a:r>
          </a:p>
        </p:txBody>
      </p:sp>
      <p:sp>
        <p:nvSpPr>
          <p:cNvPr id="3" name="Content Placeholder 2">
            <a:extLst>
              <a:ext uri="{FF2B5EF4-FFF2-40B4-BE49-F238E27FC236}">
                <a16:creationId xmlns:a16="http://schemas.microsoft.com/office/drawing/2014/main" id="{41BA3A8F-4283-49B5-BB17-20978C0CC98A}"/>
              </a:ext>
            </a:extLst>
          </p:cNvPr>
          <p:cNvSpPr>
            <a:spLocks noGrp="1"/>
          </p:cNvSpPr>
          <p:nvPr>
            <p:ph idx="1"/>
          </p:nvPr>
        </p:nvSpPr>
        <p:spPr/>
        <p:txBody>
          <a:bodyPr/>
          <a:lstStyle/>
          <a:p>
            <a:r>
              <a:rPr lang="en-US" dirty="0"/>
              <a:t>Tool development by historic Oceanic societies</a:t>
            </a:r>
          </a:p>
          <a:p>
            <a:r>
              <a:rPr lang="en-US" dirty="0"/>
              <a:t>Hypotheses: </a:t>
            </a:r>
          </a:p>
          <a:p>
            <a:pPr lvl="1"/>
            <a:r>
              <a:rPr lang="en-US" sz="2000" dirty="0"/>
              <a:t>Number of tools increase with log population size</a:t>
            </a:r>
          </a:p>
          <a:p>
            <a:pPr lvl="1"/>
            <a:r>
              <a:rPr lang="en-US" sz="2000" dirty="0"/>
              <a:t>Number of tools increases with the contact rate among islands</a:t>
            </a:r>
          </a:p>
          <a:p>
            <a:pPr lvl="1"/>
            <a:r>
              <a:rPr lang="en-US" sz="2000" dirty="0"/>
              <a:t>The impact of population size on tool number depends on contact rate to other islands (positive interaction)</a:t>
            </a:r>
          </a:p>
        </p:txBody>
      </p:sp>
    </p:spTree>
    <p:extLst>
      <p:ext uri="{BB962C8B-B14F-4D97-AF65-F5344CB8AC3E}">
        <p14:creationId xmlns:p14="http://schemas.microsoft.com/office/powerpoint/2010/main" val="2992990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descr="Diagram&#10;&#10;Description automatically generated">
            <a:extLst>
              <a:ext uri="{FF2B5EF4-FFF2-40B4-BE49-F238E27FC236}">
                <a16:creationId xmlns:a16="http://schemas.microsoft.com/office/drawing/2014/main" id="{F7CD1A92-223E-405B-98B0-56206756C1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6518" r="8267" b="-1"/>
          <a:stretch/>
        </p:blipFill>
        <p:spPr>
          <a:xfrm>
            <a:off x="-2285" y="10"/>
            <a:ext cx="9143999" cy="6857990"/>
          </a:xfrm>
          <a:prstGeom prst="rect">
            <a:avLst/>
          </a:prstGeom>
        </p:spPr>
      </p:pic>
      <p:sp>
        <p:nvSpPr>
          <p:cNvPr id="2" name="Title 1">
            <a:extLst>
              <a:ext uri="{FF2B5EF4-FFF2-40B4-BE49-F238E27FC236}">
                <a16:creationId xmlns:a16="http://schemas.microsoft.com/office/drawing/2014/main" id="{0204487C-D045-44F2-A160-07D37B79F155}"/>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dirty="0">
                <a:solidFill>
                  <a:srgbClr val="FFFFFF"/>
                </a:solidFill>
              </a:rPr>
              <a:t>Lecture code, part 2</a:t>
            </a:r>
          </a:p>
        </p:txBody>
      </p:sp>
    </p:spTree>
    <p:extLst>
      <p:ext uri="{BB962C8B-B14F-4D97-AF65-F5344CB8AC3E}">
        <p14:creationId xmlns:p14="http://schemas.microsoft.com/office/powerpoint/2010/main" val="3972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7A0D60A-FF78-E24D-BD3C-661F32905ED5}"/>
              </a:ext>
            </a:extLst>
          </p:cNvPr>
          <p:cNvSpPr>
            <a:spLocks noGrp="1"/>
          </p:cNvSpPr>
          <p:nvPr>
            <p:ph type="title"/>
          </p:nvPr>
        </p:nvSpPr>
        <p:spPr>
          <a:xfrm>
            <a:off x="628650" y="365126"/>
            <a:ext cx="7886700" cy="1325563"/>
          </a:xfrm>
        </p:spPr>
        <p:txBody>
          <a:bodyPr/>
          <a:lstStyle/>
          <a:p>
            <a:pPr algn="ctr"/>
            <a:r>
              <a:rPr lang="en-US" sz="3600" dirty="0">
                <a:latin typeface="Garamond" panose="02020404030301010803" pitchFamily="18" charset="0"/>
              </a:rPr>
              <a:t>Markov Chain Monte Carlo (MCMC)</a:t>
            </a:r>
            <a:endParaRPr lang="en-US" sz="3600" dirty="0">
              <a:latin typeface="Monaco" pitchFamily="2" charset="0"/>
            </a:endParaRPr>
          </a:p>
        </p:txBody>
      </p:sp>
      <p:pic>
        <p:nvPicPr>
          <p:cNvPr id="4" name="Picture 3">
            <a:extLst>
              <a:ext uri="{FF2B5EF4-FFF2-40B4-BE49-F238E27FC236}">
                <a16:creationId xmlns:a16="http://schemas.microsoft.com/office/drawing/2014/main" id="{230CEB79-3AD1-AB4A-9403-EBA39CC2153A}"/>
              </a:ext>
            </a:extLst>
          </p:cNvPr>
          <p:cNvPicPr>
            <a:picLocks noChangeAspect="1"/>
          </p:cNvPicPr>
          <p:nvPr/>
        </p:nvPicPr>
        <p:blipFill>
          <a:blip r:embed="rId3"/>
          <a:stretch>
            <a:fillRect/>
          </a:stretch>
        </p:blipFill>
        <p:spPr>
          <a:xfrm>
            <a:off x="-455468" y="5206803"/>
            <a:ext cx="10054935" cy="1508240"/>
          </a:xfrm>
          <a:prstGeom prst="rect">
            <a:avLst/>
          </a:prstGeom>
        </p:spPr>
      </p:pic>
      <p:sp>
        <p:nvSpPr>
          <p:cNvPr id="6" name="Content Placeholder 4">
            <a:extLst>
              <a:ext uri="{FF2B5EF4-FFF2-40B4-BE49-F238E27FC236}">
                <a16:creationId xmlns:a16="http://schemas.microsoft.com/office/drawing/2014/main" id="{FFB375FE-6E52-BC4D-A0B0-829487211303}"/>
              </a:ext>
            </a:extLst>
          </p:cNvPr>
          <p:cNvSpPr>
            <a:spLocks noGrp="1"/>
          </p:cNvSpPr>
          <p:nvPr>
            <p:ph idx="1"/>
          </p:nvPr>
        </p:nvSpPr>
        <p:spPr>
          <a:xfrm>
            <a:off x="628650" y="1690688"/>
            <a:ext cx="7886700" cy="5167311"/>
          </a:xfrm>
        </p:spPr>
        <p:txBody>
          <a:bodyPr>
            <a:normAutofit/>
          </a:bodyPr>
          <a:lstStyle/>
          <a:p>
            <a:r>
              <a:rPr lang="en-US" i="1" dirty="0">
                <a:latin typeface="Garamond" panose="02020404030301010803" pitchFamily="18" charset="0"/>
              </a:rPr>
              <a:t>Monte Carlo methods</a:t>
            </a:r>
            <a:r>
              <a:rPr lang="en-US" dirty="0">
                <a:latin typeface="Garamond" panose="02020404030301010803" pitchFamily="18" charset="0"/>
              </a:rPr>
              <a:t> are computational algorithms based on repeated random sampling</a:t>
            </a:r>
          </a:p>
          <a:p>
            <a:r>
              <a:rPr lang="en-US" i="1" dirty="0">
                <a:latin typeface="Garamond" panose="02020404030301010803" pitchFamily="18" charset="0"/>
              </a:rPr>
              <a:t>Markov chains</a:t>
            </a:r>
            <a:r>
              <a:rPr lang="en-US" dirty="0">
                <a:latin typeface="Garamond" panose="02020404030301010803" pitchFamily="18" charset="0"/>
              </a:rPr>
              <a:t> are stochastic models in which the future state can be predicted solely from the current state</a:t>
            </a:r>
          </a:p>
          <a:p>
            <a:r>
              <a:rPr lang="en-US" i="1" dirty="0">
                <a:latin typeface="Garamond" panose="02020404030301010803" pitchFamily="18" charset="0"/>
              </a:rPr>
              <a:t>Markov chain Monte Carlo </a:t>
            </a:r>
            <a:r>
              <a:rPr lang="en-US" dirty="0">
                <a:latin typeface="Garamond" panose="02020404030301010803" pitchFamily="18" charset="0"/>
              </a:rPr>
              <a:t>methods can allow us to generate samples from a probability distribution</a:t>
            </a:r>
          </a:p>
          <a:p>
            <a:pPr lvl="1"/>
            <a:r>
              <a:rPr lang="en-US" dirty="0">
                <a:latin typeface="Garamond" panose="02020404030301010803" pitchFamily="18" charset="0"/>
              </a:rPr>
              <a:t>Which probability distribution? The posterior!</a:t>
            </a:r>
          </a:p>
        </p:txBody>
      </p:sp>
    </p:spTree>
    <p:extLst>
      <p:ext uri="{BB962C8B-B14F-4D97-AF65-F5344CB8AC3E}">
        <p14:creationId xmlns:p14="http://schemas.microsoft.com/office/powerpoint/2010/main" val="426439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37B4-9770-434E-BBD4-5414F8DCC578}"/>
              </a:ext>
            </a:extLst>
          </p:cNvPr>
          <p:cNvSpPr>
            <a:spLocks noGrp="1"/>
          </p:cNvSpPr>
          <p:nvPr>
            <p:ph type="title"/>
          </p:nvPr>
        </p:nvSpPr>
        <p:spPr/>
        <p:txBody>
          <a:bodyPr/>
          <a:lstStyle/>
          <a:p>
            <a:r>
              <a:rPr lang="en-US" dirty="0"/>
              <a:t>Binomial models</a:t>
            </a:r>
          </a:p>
        </p:txBody>
      </p:sp>
      <p:sp>
        <p:nvSpPr>
          <p:cNvPr id="3" name="Text Placeholder 2">
            <a:extLst>
              <a:ext uri="{FF2B5EF4-FFF2-40B4-BE49-F238E27FC236}">
                <a16:creationId xmlns:a16="http://schemas.microsoft.com/office/drawing/2014/main" id="{01AC04F9-9025-4BDC-88CC-AA0DCA2F5F60}"/>
              </a:ext>
            </a:extLst>
          </p:cNvPr>
          <p:cNvSpPr>
            <a:spLocks noGrp="1"/>
          </p:cNvSpPr>
          <p:nvPr>
            <p:ph type="body" idx="1"/>
          </p:nvPr>
        </p:nvSpPr>
        <p:spPr/>
        <p:txBody>
          <a:bodyPr/>
          <a:lstStyle/>
          <a:p>
            <a:r>
              <a:rPr lang="en-US" dirty="0"/>
              <a:t>For binomial outcomes</a:t>
            </a:r>
          </a:p>
        </p:txBody>
      </p:sp>
      <p:pic>
        <p:nvPicPr>
          <p:cNvPr id="1026" name="Picture 2" descr="Classifying Binary Outcomes - Select Statistical Consultants">
            <a:extLst>
              <a:ext uri="{FF2B5EF4-FFF2-40B4-BE49-F238E27FC236}">
                <a16:creationId xmlns:a16="http://schemas.microsoft.com/office/drawing/2014/main" id="{F7AAAEE0-2183-45FF-9C0F-A99EDFE4B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680" y="328966"/>
            <a:ext cx="3383908" cy="288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622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628650" y="0"/>
            <a:ext cx="7886700" cy="1325563"/>
          </a:xfrm>
        </p:spPr>
        <p:txBody>
          <a:bodyPr/>
          <a:lstStyle/>
          <a:p>
            <a:pPr algn="ctr"/>
            <a:r>
              <a:rPr lang="en-US" dirty="0">
                <a:latin typeface="Garamond" panose="02020404030301010803" pitchFamily="18" charset="0"/>
              </a:rPr>
              <a:t>Binomial Distribution</a:t>
            </a:r>
          </a:p>
        </p:txBody>
      </p:sp>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628650" y="1355277"/>
            <a:ext cx="5098910" cy="5323112"/>
          </a:xfrm>
        </p:spPr>
        <p:txBody>
          <a:bodyPr>
            <a:normAutofit/>
          </a:bodyPr>
          <a:lstStyle/>
          <a:p>
            <a:r>
              <a:rPr lang="en-US" dirty="0">
                <a:latin typeface="Garamond" panose="02020404030301010803" pitchFamily="18" charset="0"/>
              </a:rPr>
              <a:t>A </a:t>
            </a:r>
            <a:r>
              <a:rPr lang="en-US" i="1" dirty="0">
                <a:latin typeface="Garamond" panose="02020404030301010803" pitchFamily="18" charset="0"/>
              </a:rPr>
              <a:t>discrete </a:t>
            </a:r>
            <a:r>
              <a:rPr lang="en-US" dirty="0">
                <a:latin typeface="Garamond" panose="02020404030301010803" pitchFamily="18" charset="0"/>
              </a:rPr>
              <a:t>probability distribution with </a:t>
            </a:r>
            <a:r>
              <a:rPr lang="en-US" i="1" dirty="0">
                <a:latin typeface="Garamond" panose="02020404030301010803" pitchFamily="18" charset="0"/>
              </a:rPr>
              <a:t>two</a:t>
            </a:r>
            <a:r>
              <a:rPr lang="en-US" dirty="0">
                <a:latin typeface="Garamond" panose="02020404030301010803" pitchFamily="18" charset="0"/>
              </a:rPr>
              <a:t> parameters: </a:t>
            </a:r>
          </a:p>
          <a:p>
            <a:pPr lvl="1"/>
            <a:r>
              <a:rPr lang="en-US" i="1" dirty="0">
                <a:latin typeface="Garamond" panose="02020404030301010803" pitchFamily="18" charset="0"/>
              </a:rPr>
              <a:t>n</a:t>
            </a:r>
            <a:r>
              <a:rPr lang="en-US" dirty="0">
                <a:latin typeface="Garamond" panose="02020404030301010803" pitchFamily="18" charset="0"/>
              </a:rPr>
              <a:t> = number of trials, </a:t>
            </a:r>
          </a:p>
          <a:p>
            <a:pPr lvl="1"/>
            <a:r>
              <a:rPr lang="en-US" i="1" dirty="0">
                <a:latin typeface="Garamond" panose="02020404030301010803" pitchFamily="18" charset="0"/>
              </a:rPr>
              <a:t>p</a:t>
            </a:r>
            <a:r>
              <a:rPr lang="en-US" dirty="0">
                <a:latin typeface="Garamond" panose="02020404030301010803" pitchFamily="18" charset="0"/>
              </a:rPr>
              <a:t> = probability of success</a:t>
            </a:r>
          </a:p>
          <a:p>
            <a:r>
              <a:rPr lang="en-US" b="1" dirty="0">
                <a:latin typeface="Garamond" panose="02020404030301010803" pitchFamily="18" charset="0"/>
              </a:rPr>
              <a:t>Outcome is the number of successes (x) in </a:t>
            </a:r>
            <a:r>
              <a:rPr lang="en-US" b="1" i="1" dirty="0">
                <a:latin typeface="Garamond" panose="02020404030301010803" pitchFamily="18" charset="0"/>
              </a:rPr>
              <a:t>n </a:t>
            </a:r>
            <a:r>
              <a:rPr lang="en-US" b="1" dirty="0">
                <a:latin typeface="Garamond" panose="02020404030301010803" pitchFamily="18" charset="0"/>
              </a:rPr>
              <a:t>trials</a:t>
            </a:r>
            <a:r>
              <a:rPr lang="en-US" dirty="0">
                <a:latin typeface="Garamond" panose="02020404030301010803" pitchFamily="18" charset="0"/>
              </a:rPr>
              <a:t>, given a probability of success </a:t>
            </a:r>
            <a:r>
              <a:rPr lang="en-US" i="1" dirty="0">
                <a:latin typeface="Garamond" panose="02020404030301010803" pitchFamily="18" charset="0"/>
              </a:rPr>
              <a:t>p</a:t>
            </a:r>
            <a:endParaRPr lang="en-US" dirty="0">
              <a:latin typeface="Garamond" panose="02020404030301010803" pitchFamily="18" charset="0"/>
            </a:endParaRPr>
          </a:p>
        </p:txBody>
      </p:sp>
      <p:sp>
        <p:nvSpPr>
          <p:cNvPr id="3" name="Speech Bubble: Rectangle 2">
            <a:extLst>
              <a:ext uri="{FF2B5EF4-FFF2-40B4-BE49-F238E27FC236}">
                <a16:creationId xmlns:a16="http://schemas.microsoft.com/office/drawing/2014/main" id="{2E3CA2FA-05FC-4247-A2B3-99BFFF16FC9F}"/>
              </a:ext>
            </a:extLst>
          </p:cNvPr>
          <p:cNvSpPr/>
          <p:nvPr/>
        </p:nvSpPr>
        <p:spPr>
          <a:xfrm>
            <a:off x="5727561" y="1949381"/>
            <a:ext cx="2959240" cy="1045028"/>
          </a:xfrm>
          <a:prstGeom prst="wedgeRectCallout">
            <a:avLst>
              <a:gd name="adj1" fmla="val -84918"/>
              <a:gd name="adj2" fmla="val 309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is what our model is trying to estimate!</a:t>
            </a:r>
          </a:p>
        </p:txBody>
      </p:sp>
      <p:pic>
        <p:nvPicPr>
          <p:cNvPr id="6" name="Picture 5">
            <a:extLst>
              <a:ext uri="{FF2B5EF4-FFF2-40B4-BE49-F238E27FC236}">
                <a16:creationId xmlns:a16="http://schemas.microsoft.com/office/drawing/2014/main" id="{DB56F6F3-CF77-49B3-B507-49DA2FAB05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03112" y="4016833"/>
            <a:ext cx="3979147" cy="2648620"/>
          </a:xfrm>
          <a:prstGeom prst="rect">
            <a:avLst/>
          </a:prstGeom>
        </p:spPr>
      </p:pic>
    </p:spTree>
    <p:extLst>
      <p:ext uri="{BB962C8B-B14F-4D97-AF65-F5344CB8AC3E}">
        <p14:creationId xmlns:p14="http://schemas.microsoft.com/office/powerpoint/2010/main" val="333060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52B749-06CD-9F4D-ABBF-DBA935B1242A}"/>
              </a:ext>
            </a:extLst>
          </p:cNvPr>
          <p:cNvPicPr>
            <a:picLocks noChangeAspect="1"/>
          </p:cNvPicPr>
          <p:nvPr/>
        </p:nvPicPr>
        <p:blipFill>
          <a:blip r:embed="rId3"/>
          <a:stretch>
            <a:fillRect/>
          </a:stretch>
        </p:blipFill>
        <p:spPr>
          <a:xfrm>
            <a:off x="1402677" y="2612009"/>
            <a:ext cx="6423426" cy="4071063"/>
          </a:xfrm>
          <a:prstGeom prst="rect">
            <a:avLst/>
          </a:prstGeom>
        </p:spPr>
      </p:pic>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Logit Link for Binomial GLMs</a:t>
            </a:r>
            <a:endParaRPr lang="en-US" sz="3600" dirty="0">
              <a:latin typeface="Monaco" pitchFamily="2" charset="0"/>
            </a:endParaRPr>
          </a:p>
        </p:txBody>
      </p:sp>
      <p:sp>
        <p:nvSpPr>
          <p:cNvPr id="6" name="TextBox 5">
            <a:extLst>
              <a:ext uri="{FF2B5EF4-FFF2-40B4-BE49-F238E27FC236}">
                <a16:creationId xmlns:a16="http://schemas.microsoft.com/office/drawing/2014/main" id="{183A67A7-3969-4BF1-9C11-52C6AFAC96A8}"/>
              </a:ext>
            </a:extLst>
          </p:cNvPr>
          <p:cNvSpPr txBox="1"/>
          <p:nvPr/>
        </p:nvSpPr>
        <p:spPr>
          <a:xfrm>
            <a:off x="427681" y="1496458"/>
            <a:ext cx="8373417" cy="1015663"/>
          </a:xfrm>
          <a:prstGeom prst="rect">
            <a:avLst/>
          </a:prstGeom>
          <a:noFill/>
        </p:spPr>
        <p:txBody>
          <a:bodyPr wrap="square">
            <a:spAutoFit/>
          </a:bodyPr>
          <a:lstStyle/>
          <a:p>
            <a:r>
              <a:rPr lang="en-US" sz="2000" b="1" kern="1200" dirty="0">
                <a:solidFill>
                  <a:schemeClr val="accent1"/>
                </a:solidFill>
                <a:effectLst/>
                <a:latin typeface="Garamond" panose="02020404030301010803" pitchFamily="18" charset="0"/>
              </a:rPr>
              <a:t>The </a:t>
            </a:r>
            <a:r>
              <a:rPr lang="en-US" sz="2000" b="1" kern="1200" dirty="0">
                <a:solidFill>
                  <a:srgbClr val="C00000"/>
                </a:solidFill>
                <a:effectLst/>
                <a:latin typeface="Garamond" panose="02020404030301010803" pitchFamily="18" charset="0"/>
              </a:rPr>
              <a:t>logit link </a:t>
            </a:r>
            <a:r>
              <a:rPr lang="en-US" sz="2000" b="1" kern="1200" dirty="0">
                <a:solidFill>
                  <a:schemeClr val="accent1"/>
                </a:solidFill>
                <a:effectLst/>
                <a:latin typeface="Garamond" panose="02020404030301010803" pitchFamily="18" charset="0"/>
              </a:rPr>
              <a:t>maps a parameter that is defined as a probability mass, and therefore constrained to lie between zero and one, onto a linear model that can take on any real value.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5EF22D8-814C-4D88-8D32-4F26933C359A}"/>
                  </a:ext>
                </a:extLst>
              </p:cNvPr>
              <p:cNvSpPr txBox="1"/>
              <p:nvPr/>
            </p:nvSpPr>
            <p:spPr>
              <a:xfrm>
                <a:off x="1975803" y="2902021"/>
                <a:ext cx="1897883" cy="369332"/>
              </a:xfrm>
              <a:prstGeom prst="rect">
                <a:avLst/>
              </a:prstGeom>
              <a:noFill/>
            </p:spPr>
            <p:txBody>
              <a:bodyPr wrap="square">
                <a:spAutoFit/>
              </a:bodyPr>
              <a:lstStyle/>
              <a:p>
                <a:pPr marL="0" indent="0">
                  <a:buNone/>
                </a:pPr>
                <a:r>
                  <a:rPr lang="en-US" sz="1800" dirty="0">
                    <a:solidFill>
                      <a:schemeClr val="accent2">
                        <a:lumMod val="75000"/>
                      </a:schemeClr>
                    </a:solidFill>
                    <a:latin typeface="Garamond" panose="02020404030301010803" pitchFamily="18" charset="0"/>
                  </a:rPr>
                  <a:t>logit(</a:t>
                </a:r>
                <a:r>
                  <a:rPr lang="en-US" sz="1800" i="1" dirty="0">
                    <a:solidFill>
                      <a:schemeClr val="accent2">
                        <a:lumMod val="75000"/>
                      </a:schemeClr>
                    </a:solidFill>
                    <a:latin typeface="Garamond" panose="02020404030301010803" pitchFamily="18" charset="0"/>
                  </a:rPr>
                  <a:t>p</a:t>
                </a:r>
                <a:r>
                  <a:rPr lang="en-US" sz="1800" i="1" baseline="-25000" dirty="0">
                    <a:solidFill>
                      <a:schemeClr val="accent2">
                        <a:lumMod val="75000"/>
                      </a:schemeClr>
                    </a:solidFill>
                    <a:latin typeface="Garamond" panose="02020404030301010803" pitchFamily="18" charset="0"/>
                  </a:rPr>
                  <a:t>i</a:t>
                </a:r>
                <a:r>
                  <a:rPr lang="en-US" sz="1800" dirty="0">
                    <a:solidFill>
                      <a:schemeClr val="accent2">
                        <a:lumMod val="75000"/>
                      </a:schemeClr>
                    </a:solidFill>
                    <a:latin typeface="Garamond" panose="02020404030301010803" pitchFamily="18" charset="0"/>
                  </a:rPr>
                  <a:t>) = </a:t>
                </a:r>
                <a14:m>
                  <m:oMath xmlns:m="http://schemas.openxmlformats.org/officeDocument/2006/math">
                    <m:r>
                      <a:rPr lang="en-US" sz="1800" i="1">
                        <a:solidFill>
                          <a:schemeClr val="accent2">
                            <a:lumMod val="75000"/>
                          </a:schemeClr>
                        </a:solidFill>
                        <a:latin typeface="Cambria Math" panose="02040503050406030204" pitchFamily="18" charset="0"/>
                        <a:ea typeface="Cambria Math" panose="02040503050406030204" pitchFamily="18" charset="0"/>
                      </a:rPr>
                      <m:t>𝛼</m:t>
                    </m:r>
                  </m:oMath>
                </a14:m>
                <a:r>
                  <a:rPr lang="en-US" sz="1800" dirty="0">
                    <a:solidFill>
                      <a:schemeClr val="accent2">
                        <a:lumMod val="75000"/>
                      </a:schemeClr>
                    </a:solidFill>
                    <a:latin typeface="Cambria Math" panose="02040503050406030204" pitchFamily="18" charset="0"/>
                    <a:ea typeface="Cambria Math" panose="02040503050406030204" pitchFamily="18" charset="0"/>
                  </a:rPr>
                  <a:t> + </a:t>
                </a:r>
                <a14:m>
                  <m:oMath xmlns:m="http://schemas.openxmlformats.org/officeDocument/2006/math">
                    <m:r>
                      <a:rPr lang="en-US" sz="1800" i="1">
                        <a:solidFill>
                          <a:schemeClr val="accent2">
                            <a:lumMod val="75000"/>
                          </a:schemeClr>
                        </a:solidFill>
                        <a:latin typeface="Cambria Math" panose="02040503050406030204" pitchFamily="18" charset="0"/>
                        <a:ea typeface="Cambria Math" panose="02040503050406030204" pitchFamily="18" charset="0"/>
                      </a:rPr>
                      <m:t>𝛽</m:t>
                    </m:r>
                    <m:r>
                      <m:rPr>
                        <m:nor/>
                      </m:rPr>
                      <a:rPr lang="en-US" sz="1800" i="1">
                        <a:solidFill>
                          <a:schemeClr val="accent2">
                            <a:lumMod val="75000"/>
                          </a:schemeClr>
                        </a:solidFill>
                        <a:latin typeface="Cambria Math" panose="02040503050406030204" pitchFamily="18" charset="0"/>
                        <a:ea typeface="Cambria Math" panose="02040503050406030204" pitchFamily="18" charset="0"/>
                      </a:rPr>
                      <m:t>x</m:t>
                    </m:r>
                    <m:r>
                      <m:rPr>
                        <m:nor/>
                      </m:rPr>
                      <a:rPr lang="en-US" sz="1800" i="1" baseline="-25000" dirty="0">
                        <a:solidFill>
                          <a:schemeClr val="accent2">
                            <a:lumMod val="75000"/>
                          </a:schemeClr>
                        </a:solidFill>
                        <a:latin typeface="Cambria Math" panose="02040503050406030204" pitchFamily="18" charset="0"/>
                        <a:ea typeface="Cambria Math" panose="02040503050406030204" pitchFamily="18" charset="0"/>
                      </a:rPr>
                      <m:t>i</m:t>
                    </m:r>
                  </m:oMath>
                </a14:m>
                <a:endParaRPr lang="en-US" sz="1800" baseline="-25000" dirty="0">
                  <a:solidFill>
                    <a:schemeClr val="accent2">
                      <a:lumMod val="75000"/>
                    </a:schemeClr>
                  </a:solidFill>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D5EF22D8-814C-4D88-8D32-4F26933C359A}"/>
                  </a:ext>
                </a:extLst>
              </p:cNvPr>
              <p:cNvSpPr txBox="1">
                <a:spLocks noRot="1" noChangeAspect="1" noMove="1" noResize="1" noEditPoints="1" noAdjustHandles="1" noChangeArrowheads="1" noChangeShapeType="1" noTextEdit="1"/>
              </p:cNvSpPr>
              <p:nvPr/>
            </p:nvSpPr>
            <p:spPr>
              <a:xfrm>
                <a:off x="1975803" y="2902021"/>
                <a:ext cx="1897883" cy="369332"/>
              </a:xfrm>
              <a:prstGeom prst="rect">
                <a:avLst/>
              </a:prstGeom>
              <a:blipFill>
                <a:blip r:embed="rId4"/>
                <a:stretch>
                  <a:fillRect l="-2572" t="-11475" b="-26230"/>
                </a:stretch>
              </a:blipFill>
            </p:spPr>
            <p:txBody>
              <a:bodyPr/>
              <a:lstStyle/>
              <a:p>
                <a:r>
                  <a:rPr lang="en-US">
                    <a:noFill/>
                  </a:rPr>
                  <a:t> </a:t>
                </a:r>
              </a:p>
            </p:txBody>
          </p:sp>
        </mc:Fallback>
      </mc:AlternateContent>
    </p:spTree>
    <p:extLst>
      <p:ext uri="{BB962C8B-B14F-4D97-AF65-F5344CB8AC3E}">
        <p14:creationId xmlns:p14="http://schemas.microsoft.com/office/powerpoint/2010/main" val="2894495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1897496"/>
                <a:ext cx="8369877" cy="3939775"/>
              </a:xfrm>
            </p:spPr>
            <p:txBody>
              <a:bodyPr>
                <a:noAutofit/>
              </a:bodyPr>
              <a:lstStyle/>
              <a:p>
                <a:pPr marL="0" indent="0" algn="ctr">
                  <a:buNone/>
                </a:pPr>
                <a:r>
                  <a:rPr lang="en-US" dirty="0">
                    <a:latin typeface="Garamond" panose="02020404030301010803" pitchFamily="18" charset="0"/>
                  </a:rPr>
                  <a:t>In a binomial GLM,</a:t>
                </a:r>
              </a:p>
              <a:p>
                <a:pPr marL="0" indent="0" algn="ctr">
                  <a:buNone/>
                </a:pPr>
                <a:r>
                  <a:rPr lang="en-US" dirty="0">
                    <a:latin typeface="Garamond" panose="02020404030301010803" pitchFamily="18" charset="0"/>
                  </a:rPr>
                  <a:t>we use </a:t>
                </a:r>
                <a:r>
                  <a:rPr lang="en-US" dirty="0">
                    <a:solidFill>
                      <a:srgbClr val="FF0000"/>
                    </a:solidFill>
                    <a:latin typeface="Garamond" panose="02020404030301010803" pitchFamily="18" charset="0"/>
                  </a:rPr>
                  <a:t>a binomial outcome distribution</a:t>
                </a:r>
              </a:p>
              <a:p>
                <a:pPr marL="0" indent="0" algn="ctr">
                  <a:buNone/>
                </a:pPr>
                <a:r>
                  <a:rPr lang="en-US" dirty="0">
                    <a:latin typeface="Garamond" panose="02020404030301010803" pitchFamily="18" charset="0"/>
                  </a:rPr>
                  <a:t>and model </a:t>
                </a:r>
                <a:r>
                  <a:rPr lang="en-US" dirty="0">
                    <a:solidFill>
                      <a:srgbClr val="0070C0"/>
                    </a:solidFill>
                    <a:latin typeface="Garamond" panose="02020404030301010803" pitchFamily="18" charset="0"/>
                  </a:rPr>
                  <a:t>the probability of success (</a:t>
                </a:r>
                <a:r>
                  <a:rPr lang="en-US" i="1" dirty="0">
                    <a:solidFill>
                      <a:srgbClr val="0070C0"/>
                    </a:solidFill>
                    <a:latin typeface="Garamond" panose="02020404030301010803" pitchFamily="18" charset="0"/>
                  </a:rPr>
                  <a:t>p</a:t>
                </a:r>
                <a:r>
                  <a:rPr lang="en-US" dirty="0">
                    <a:solidFill>
                      <a:srgbClr val="0070C0"/>
                    </a:solidFill>
                    <a:latin typeface="Garamond" panose="02020404030301010803" pitchFamily="18" charset="0"/>
                  </a:rPr>
                  <a:t>)</a:t>
                </a:r>
                <a:r>
                  <a:rPr lang="en-US" dirty="0">
                    <a:latin typeface="Garamond" panose="02020404030301010803" pitchFamily="18" charset="0"/>
                  </a:rPr>
                  <a:t>,</a:t>
                </a:r>
              </a:p>
              <a:p>
                <a:pPr marL="0" indent="0" algn="ctr">
                  <a:buNone/>
                </a:pPr>
                <a:r>
                  <a:rPr lang="en-US" dirty="0">
                    <a:latin typeface="Garamond" panose="02020404030301010803" pitchFamily="18" charset="0"/>
                  </a:rPr>
                  <a:t>mapping </a:t>
                </a:r>
                <a:r>
                  <a:rPr lang="en-US" i="1" dirty="0">
                    <a:latin typeface="Garamond" panose="02020404030301010803" pitchFamily="18" charset="0"/>
                  </a:rPr>
                  <a:t>p</a:t>
                </a:r>
                <a:r>
                  <a:rPr lang="en-US" dirty="0">
                    <a:latin typeface="Garamond" panose="02020404030301010803" pitchFamily="18" charset="0"/>
                  </a:rPr>
                  <a:t> onto a linear space with the </a:t>
                </a:r>
                <a:r>
                  <a:rPr lang="en-US" dirty="0">
                    <a:solidFill>
                      <a:srgbClr val="00B050"/>
                    </a:solidFill>
                    <a:latin typeface="Garamond" panose="02020404030301010803" pitchFamily="18" charset="0"/>
                  </a:rPr>
                  <a:t>logit link function</a:t>
                </a:r>
                <a:endParaRPr lang="en-US" dirty="0">
                  <a:latin typeface="Garamond" panose="02020404030301010803" pitchFamily="18" charset="0"/>
                </a:endParaRPr>
              </a:p>
              <a:p>
                <a:pPr marL="0" indent="0" algn="ctr">
                  <a:buNone/>
                </a:pPr>
                <a:endParaRPr lang="en-US" sz="1600" dirty="0">
                  <a:latin typeface="Garamond" panose="02020404030301010803" pitchFamily="18" charset="0"/>
                </a:endParaRPr>
              </a:p>
              <a:p>
                <a:pPr marL="0" indent="0" algn="ctr">
                  <a:buNone/>
                </a:pPr>
                <a:r>
                  <a:rPr lang="en-US" sz="3200" i="1" dirty="0" err="1">
                    <a:latin typeface="Garamond" panose="02020404030301010803" pitchFamily="18" charset="0"/>
                  </a:rPr>
                  <a:t>y</a:t>
                </a:r>
                <a:r>
                  <a:rPr lang="en-US" sz="3200" i="1" baseline="-25000" dirty="0" err="1">
                    <a:latin typeface="Garamond" panose="02020404030301010803" pitchFamily="18" charset="0"/>
                  </a:rPr>
                  <a:t>i</a:t>
                </a:r>
                <a:r>
                  <a:rPr lang="en-US" sz="3200" dirty="0">
                    <a:latin typeface="Garamond" panose="02020404030301010803" pitchFamily="18" charset="0"/>
                  </a:rPr>
                  <a:t> ~ </a:t>
                </a:r>
                <a:r>
                  <a:rPr lang="en-US" sz="3200" dirty="0">
                    <a:solidFill>
                      <a:srgbClr val="FF0000"/>
                    </a:solidFill>
                    <a:latin typeface="Garamond" panose="02020404030301010803" pitchFamily="18" charset="0"/>
                  </a:rPr>
                  <a:t>Binomial</a:t>
                </a:r>
                <a:r>
                  <a:rPr lang="en-US" sz="3200" dirty="0">
                    <a:latin typeface="Garamond" panose="02020404030301010803" pitchFamily="18" charset="0"/>
                  </a:rPr>
                  <a:t>(</a:t>
                </a:r>
                <a:r>
                  <a:rPr lang="en-US" sz="3200" i="1" dirty="0">
                    <a:latin typeface="Garamond" panose="02020404030301010803" pitchFamily="18" charset="0"/>
                  </a:rPr>
                  <a:t>n</a:t>
                </a:r>
                <a:r>
                  <a:rPr lang="en-US" sz="3200" dirty="0">
                    <a:latin typeface="Garamond" panose="02020404030301010803" pitchFamily="18" charset="0"/>
                  </a:rPr>
                  <a:t>, </a:t>
                </a:r>
                <a:r>
                  <a:rPr lang="en-US" sz="3200" i="1" dirty="0">
                    <a:solidFill>
                      <a:srgbClr val="0070C0"/>
                    </a:solidFill>
                    <a:latin typeface="Garamond" panose="02020404030301010803" pitchFamily="18" charset="0"/>
                  </a:rPr>
                  <a:t>p</a:t>
                </a:r>
                <a:r>
                  <a:rPr lang="en-US" sz="3200" i="1" baseline="-25000" dirty="0">
                    <a:latin typeface="Garamond" panose="02020404030301010803" pitchFamily="18" charset="0"/>
                  </a:rPr>
                  <a:t>i</a:t>
                </a:r>
                <a:r>
                  <a:rPr lang="en-US" sz="3200" dirty="0">
                    <a:latin typeface="Garamond" panose="02020404030301010803" pitchFamily="18" charset="0"/>
                  </a:rPr>
                  <a:t>)</a:t>
                </a:r>
              </a:p>
              <a:p>
                <a:pPr marL="0" indent="0" algn="ctr">
                  <a:buNone/>
                </a:pPr>
                <a:r>
                  <a:rPr lang="en-US" sz="3200" dirty="0">
                    <a:solidFill>
                      <a:srgbClr val="00B050"/>
                    </a:solidFill>
                    <a:latin typeface="Garamond" panose="02020404030301010803" pitchFamily="18" charset="0"/>
                  </a:rPr>
                  <a:t>logit(</a:t>
                </a:r>
                <a:r>
                  <a:rPr lang="en-US" sz="3200" i="1" dirty="0">
                    <a:solidFill>
                      <a:srgbClr val="0070C0"/>
                    </a:solidFill>
                    <a:latin typeface="Garamond" panose="02020404030301010803" pitchFamily="18" charset="0"/>
                  </a:rPr>
                  <a:t>p</a:t>
                </a:r>
                <a:r>
                  <a:rPr lang="en-US" sz="3200" i="1" baseline="-25000" dirty="0">
                    <a:latin typeface="Garamond" panose="02020404030301010803" pitchFamily="18" charset="0"/>
                  </a:rPr>
                  <a:t>i</a:t>
                </a:r>
                <a:r>
                  <a:rPr lang="en-US" sz="3200" dirty="0">
                    <a:solidFill>
                      <a:srgbClr val="00B050"/>
                    </a:solidFill>
                    <a:latin typeface="Garamond" panose="02020404030301010803" pitchFamily="18" charset="0"/>
                  </a:rPr>
                  <a:t>)</a:t>
                </a:r>
                <a:r>
                  <a:rPr lang="en-US" sz="3200" dirty="0">
                    <a:latin typeface="Garamond" panose="02020404030301010803" pitchFamily="18" charset="0"/>
                  </a:rPr>
                  <a:t> = </a:t>
                </a:r>
                <a14:m>
                  <m:oMath xmlns:m="http://schemas.openxmlformats.org/officeDocument/2006/math">
                    <m:r>
                      <a:rPr lang="en-US" sz="3200" i="1">
                        <a:latin typeface="Cambria Math" panose="02040503050406030204" pitchFamily="18" charset="0"/>
                        <a:ea typeface="Cambria Math" panose="02040503050406030204" pitchFamily="18" charset="0"/>
                      </a:rPr>
                      <m:t>𝛼</m:t>
                    </m:r>
                  </m:oMath>
                </a14:m>
                <a:r>
                  <a:rPr lang="en-US" sz="3200" dirty="0">
                    <a:latin typeface="Cambria Math" panose="02040503050406030204" pitchFamily="18" charset="0"/>
                    <a:ea typeface="Cambria Math" panose="02040503050406030204" pitchFamily="18" charset="0"/>
                  </a:rPr>
                  <a:t> + </a:t>
                </a:r>
                <a14:m>
                  <m:oMath xmlns:m="http://schemas.openxmlformats.org/officeDocument/2006/math">
                    <m:r>
                      <a:rPr lang="en-US" sz="3200" i="1">
                        <a:latin typeface="Cambria Math" panose="02040503050406030204" pitchFamily="18" charset="0"/>
                        <a:ea typeface="Cambria Math" panose="02040503050406030204" pitchFamily="18" charset="0"/>
                      </a:rPr>
                      <m:t>𝛽</m:t>
                    </m:r>
                    <m:r>
                      <m:rPr>
                        <m:nor/>
                      </m:rPr>
                      <a:rPr lang="en-US" sz="3200" i="1">
                        <a:latin typeface="Cambria Math" panose="02040503050406030204" pitchFamily="18" charset="0"/>
                        <a:ea typeface="Cambria Math" panose="02040503050406030204" pitchFamily="18" charset="0"/>
                      </a:rPr>
                      <m:t>x</m:t>
                    </m:r>
                    <m:r>
                      <m:rPr>
                        <m:nor/>
                      </m:rPr>
                      <a:rPr lang="en-US" sz="3200" i="1" baseline="-25000" dirty="0">
                        <a:latin typeface="Cambria Math" panose="02040503050406030204" pitchFamily="18" charset="0"/>
                        <a:ea typeface="Cambria Math" panose="02040503050406030204" pitchFamily="18" charset="0"/>
                      </a:rPr>
                      <m:t>i</m:t>
                    </m:r>
                  </m:oMath>
                </a14:m>
                <a:endParaRPr lang="en-US" sz="3200" baseline="-25000" dirty="0">
                  <a:latin typeface="Cambria Math" panose="02040503050406030204" pitchFamily="18" charset="0"/>
                  <a:ea typeface="Cambria Math" panose="02040503050406030204" pitchFamily="18" charset="0"/>
                </a:endParaRPr>
              </a:p>
              <a:p>
                <a:pPr marL="0" indent="0" algn="ctr">
                  <a:buNone/>
                </a:pPr>
                <a:endParaRPr lang="en-US" sz="3200" baseline="-25000"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1897496"/>
                <a:ext cx="8369877" cy="3939775"/>
              </a:xfrm>
              <a:blipFill>
                <a:blip r:embed="rId3"/>
                <a:stretch>
                  <a:fillRect t="-2628"/>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Binomial GLM </a:t>
            </a:r>
          </a:p>
        </p:txBody>
      </p:sp>
    </p:spTree>
    <p:extLst>
      <p:ext uri="{BB962C8B-B14F-4D97-AF65-F5344CB8AC3E}">
        <p14:creationId xmlns:p14="http://schemas.microsoft.com/office/powerpoint/2010/main" val="1991536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2" y="1718185"/>
                <a:ext cx="4938564" cy="3930640"/>
              </a:xfrm>
            </p:spPr>
            <p:txBody>
              <a:bodyPr>
                <a:noAutofit/>
              </a:bodyPr>
              <a:lstStyle/>
              <a:p>
                <a:pPr marL="0" indent="0">
                  <a:buNone/>
                </a:pPr>
                <a:r>
                  <a:rPr lang="en-US" i="1" dirty="0">
                    <a:latin typeface="Garamond" panose="02020404030301010803" pitchFamily="18" charset="0"/>
                  </a:rPr>
                  <a:t>y</a:t>
                </a:r>
                <a:r>
                  <a:rPr lang="en-US" i="1" baseline="-25000" dirty="0" err="1">
                    <a:latin typeface="Garamond" panose="02020404030301010803" pitchFamily="18" charset="0"/>
                  </a:rPr>
                  <a:t>i</a:t>
                </a:r>
                <a:r>
                  <a:rPr lang="en-US" dirty="0">
                    <a:latin typeface="Garamond" panose="02020404030301010803" pitchFamily="18" charset="0"/>
                  </a:rPr>
                  <a:t> ~ Binomial(</a:t>
                </a:r>
                <a:r>
                  <a:rPr lang="en-US" i="1" dirty="0">
                    <a:latin typeface="Garamond" panose="02020404030301010803" pitchFamily="18" charset="0"/>
                  </a:rPr>
                  <a:t>n</a:t>
                </a:r>
                <a:r>
                  <a:rPr lang="en-US" dirty="0">
                    <a:latin typeface="Garamond" panose="02020404030301010803" pitchFamily="18" charset="0"/>
                  </a:rPr>
                  <a:t>, </a:t>
                </a:r>
                <a:r>
                  <a:rPr lang="en-US" i="1" dirty="0">
                    <a:latin typeface="Garamond" panose="02020404030301010803" pitchFamily="18" charset="0"/>
                  </a:rPr>
                  <a:t>p</a:t>
                </a:r>
                <a:r>
                  <a:rPr lang="en-US" i="1" baseline="-25000" dirty="0">
                    <a:latin typeface="Garamond" panose="02020404030301010803" pitchFamily="18" charset="0"/>
                  </a:rPr>
                  <a:t>i</a:t>
                </a:r>
                <a:r>
                  <a:rPr lang="en-US" dirty="0">
                    <a:latin typeface="Garamond" panose="02020404030301010803" pitchFamily="18" charset="0"/>
                  </a:rPr>
                  <a:t>)</a:t>
                </a:r>
              </a:p>
              <a:p>
                <a:pPr marL="0" indent="0">
                  <a:buNone/>
                </a:pPr>
                <a:r>
                  <a:rPr lang="en-US" dirty="0">
                    <a:latin typeface="Garamond" panose="02020404030301010803" pitchFamily="18" charset="0"/>
                  </a:rPr>
                  <a:t>logit(</a:t>
                </a:r>
                <a:r>
                  <a:rPr lang="en-US" i="1" dirty="0">
                    <a:latin typeface="Garamond" panose="02020404030301010803" pitchFamily="18" charset="0"/>
                  </a:rPr>
                  <a:t>p</a:t>
                </a:r>
                <a:r>
                  <a:rPr lang="en-US" i="1" baseline="-25000" dirty="0">
                    <a:latin typeface="Garamond" panose="02020404030301010803" pitchFamily="18" charset="0"/>
                  </a:rPr>
                  <a:t>i</a:t>
                </a:r>
                <a:r>
                  <a:rPr lang="en-US" dirty="0">
                    <a:latin typeface="Garamond" panose="02020404030301010803" pitchFamily="18" charset="0"/>
                  </a:rPr>
                  <a:t>) =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latin typeface="Cambria Math" panose="02040503050406030204" pitchFamily="18" charset="0"/>
                    <a:ea typeface="Cambria Math" panose="02040503050406030204" pitchFamily="18" charset="0"/>
                  </a:rPr>
                  <a:t> + </a:t>
                </a:r>
                <a14:m>
                  <m:oMath xmlns:m="http://schemas.openxmlformats.org/officeDocument/2006/math">
                    <m:r>
                      <a:rPr lang="en-US" i="1">
                        <a:latin typeface="Cambria Math" panose="02040503050406030204" pitchFamily="18" charset="0"/>
                        <a:ea typeface="Cambria Math" panose="02040503050406030204" pitchFamily="18" charset="0"/>
                      </a:rPr>
                      <m:t>𝛽</m:t>
                    </m:r>
                    <m:r>
                      <m:rPr>
                        <m:nor/>
                      </m:rPr>
                      <a:rPr lang="en-US" i="1">
                        <a:latin typeface="Cambria Math" panose="02040503050406030204" pitchFamily="18" charset="0"/>
                        <a:ea typeface="Cambria Math" panose="02040503050406030204" pitchFamily="18" charset="0"/>
                      </a:rPr>
                      <m:t>x</m:t>
                    </m:r>
                    <m:r>
                      <m:rPr>
                        <m:nor/>
                      </m:rPr>
                      <a:rPr lang="en-US" i="1" baseline="-25000" dirty="0">
                        <a:latin typeface="Cambria Math" panose="02040503050406030204" pitchFamily="18" charset="0"/>
                        <a:ea typeface="Cambria Math" panose="02040503050406030204" pitchFamily="18" charset="0"/>
                      </a:rPr>
                      <m:t>i</m:t>
                    </m:r>
                  </m:oMath>
                </a14:m>
                <a:endParaRPr lang="en-US" baseline="-25000" dirty="0">
                  <a:latin typeface="Cambria Math" panose="02040503050406030204" pitchFamily="18" charset="0"/>
                  <a:ea typeface="Cambria Math" panose="02040503050406030204" pitchFamily="18" charset="0"/>
                </a:endParaRPr>
              </a:p>
              <a:p>
                <a:pPr marL="0" indent="0">
                  <a:buNone/>
                </a:pPr>
                <a:endParaRPr lang="en-US" baseline="-25000" dirty="0">
                  <a:solidFill>
                    <a:schemeClr val="tx1"/>
                  </a:solidFill>
                  <a:latin typeface="Garamond" panose="02020404030301010803" pitchFamily="18" charset="0"/>
                  <a:ea typeface="Cambria Math" panose="02040503050406030204" pitchFamily="18" charset="0"/>
                </a:endParaRPr>
              </a:p>
              <a:p>
                <a:pPr marL="0" indent="0">
                  <a:buNone/>
                </a:pPr>
                <a:r>
                  <a:rPr lang="en-US" dirty="0">
                    <a:solidFill>
                      <a:schemeClr val="accent1"/>
                    </a:solidFill>
                    <a:latin typeface="Garamond" panose="02020404030301010803" pitchFamily="18" charset="0"/>
                  </a:rPr>
                  <a:t>To obtain the raw parameter values (i.e., probabilities, </a:t>
                </a:r>
                <a:r>
                  <a:rPr lang="en-US" i="1" dirty="0">
                    <a:solidFill>
                      <a:schemeClr val="accent1"/>
                    </a:solidFill>
                    <a:latin typeface="Garamond" panose="02020404030301010803" pitchFamily="18" charset="0"/>
                  </a:rPr>
                  <a:t>p</a:t>
                </a:r>
                <a:r>
                  <a:rPr lang="en-US" dirty="0">
                    <a:solidFill>
                      <a:schemeClr val="accent1"/>
                    </a:solidFill>
                    <a:latin typeface="Garamond" panose="02020404030301010803" pitchFamily="18" charset="0"/>
                  </a:rPr>
                  <a:t>), we invert the logit</a:t>
                </a:r>
              </a:p>
              <a:p>
                <a:pPr marL="0" indent="0">
                  <a:buNone/>
                </a:pPr>
                <a:endParaRPr lang="en-US" sz="1400" dirty="0">
                  <a:solidFill>
                    <a:schemeClr val="accent1"/>
                  </a:solidFill>
                  <a:latin typeface="Garamond" panose="02020404030301010803" pitchFamily="18" charset="0"/>
                </a:endParaRPr>
              </a:p>
              <a:p>
                <a:pPr marL="0" indent="0">
                  <a:buNone/>
                </a:pPr>
                <a14:m>
                  <m:oMath xmlns:m="http://schemas.openxmlformats.org/officeDocument/2006/math">
                    <m:r>
                      <m:rPr>
                        <m:nor/>
                      </m:rPr>
                      <a:rPr lang="en-US" i="1" dirty="0">
                        <a:solidFill>
                          <a:schemeClr val="accent1"/>
                        </a:solidFill>
                        <a:latin typeface="Garamond" panose="02020404030301010803" pitchFamily="18" charset="0"/>
                      </a:rPr>
                      <m:t>p</m:t>
                    </m:r>
                    <m:r>
                      <m:rPr>
                        <m:nor/>
                      </m:rPr>
                      <a:rPr lang="en-US" i="1" baseline="-25000" dirty="0">
                        <a:solidFill>
                          <a:schemeClr val="accent1"/>
                        </a:solidFill>
                        <a:latin typeface="Garamond" panose="02020404030301010803" pitchFamily="18" charset="0"/>
                      </a:rPr>
                      <m:t>i</m:t>
                    </m:r>
                    <m:r>
                      <m:rPr>
                        <m:nor/>
                      </m:rPr>
                      <a:rPr lang="en-US" dirty="0">
                        <a:solidFill>
                          <a:schemeClr val="accent1"/>
                        </a:solidFill>
                        <a:latin typeface="Garamond" panose="02020404030301010803" pitchFamily="18" charset="0"/>
                      </a:rPr>
                      <m:t> =</m:t>
                    </m:r>
                    <m:r>
                      <m:rPr>
                        <m:nor/>
                      </m:rPr>
                      <a:rPr lang="en-US" b="0" i="0" dirty="0" smtClean="0">
                        <a:solidFill>
                          <a:schemeClr val="accent1"/>
                        </a:solidFill>
                        <a:latin typeface="Garamond" panose="02020404030301010803" pitchFamily="18" charset="0"/>
                      </a:rPr>
                      <m:t> </m:t>
                    </m:r>
                    <m:r>
                      <m:rPr>
                        <m:nor/>
                      </m:rPr>
                      <a:rPr lang="en-US" dirty="0">
                        <a:solidFill>
                          <a:schemeClr val="accent1"/>
                        </a:solidFill>
                        <a:latin typeface="Garamond" panose="02020404030301010803" pitchFamily="18" charset="0"/>
                      </a:rPr>
                      <m:t>logi</m:t>
                    </m:r>
                    <m:r>
                      <m:rPr>
                        <m:nor/>
                      </m:rPr>
                      <a:rPr lang="en-US" b="0" i="0" dirty="0" smtClean="0">
                        <a:solidFill>
                          <a:schemeClr val="accent1"/>
                        </a:solidFill>
                        <a:latin typeface="Garamond" panose="02020404030301010803" pitchFamily="18" charset="0"/>
                      </a:rPr>
                      <m:t>s</m:t>
                    </m:r>
                    <m:r>
                      <m:rPr>
                        <m:nor/>
                      </m:rPr>
                      <a:rPr lang="en-US" dirty="0">
                        <a:solidFill>
                          <a:schemeClr val="accent1"/>
                        </a:solidFill>
                        <a:latin typeface="Garamond" panose="02020404030301010803" pitchFamily="18" charset="0"/>
                      </a:rPr>
                      <m:t>t</m:t>
                    </m:r>
                    <m:r>
                      <m:rPr>
                        <m:nor/>
                      </m:rPr>
                      <a:rPr lang="en-US" b="0" i="0" dirty="0" smtClean="0">
                        <a:solidFill>
                          <a:schemeClr val="accent1"/>
                        </a:solidFill>
                        <a:latin typeface="Garamond" panose="02020404030301010803" pitchFamily="18" charset="0"/>
                      </a:rPr>
                      <m:t>ic</m:t>
                    </m:r>
                    <m:r>
                      <m:rPr>
                        <m:nor/>
                      </m:rPr>
                      <a:rPr lang="en-US" dirty="0">
                        <a:solidFill>
                          <a:schemeClr val="accent1"/>
                        </a:solidFill>
                        <a:latin typeface="Garamond" panose="02020404030301010803" pitchFamily="18" charset="0"/>
                      </a:rPr>
                      <m:t>(</m:t>
                    </m:r>
                    <m:r>
                      <a:rPr lang="en-US" i="1">
                        <a:solidFill>
                          <a:schemeClr val="accent1"/>
                        </a:solidFill>
                        <a:latin typeface="Cambria Math" panose="02040503050406030204" pitchFamily="18" charset="0"/>
                        <a:ea typeface="Cambria Math" panose="02040503050406030204" pitchFamily="18" charset="0"/>
                      </a:rPr>
                      <m:t>𝛼</m:t>
                    </m:r>
                    <m:r>
                      <m:rPr>
                        <m:nor/>
                      </m:rPr>
                      <a:rPr lang="en-US" dirty="0">
                        <a:solidFill>
                          <a:schemeClr val="accent1"/>
                        </a:solidFill>
                        <a:latin typeface="Cambria Math" panose="02040503050406030204" pitchFamily="18" charset="0"/>
                        <a:ea typeface="Cambria Math" panose="02040503050406030204" pitchFamily="18" charset="0"/>
                      </a:rPr>
                      <m:t> + </m:t>
                    </m:r>
                    <m:r>
                      <a:rPr lang="en-US" i="1">
                        <a:solidFill>
                          <a:schemeClr val="accent1"/>
                        </a:solidFill>
                        <a:latin typeface="Cambria Math" panose="02040503050406030204" pitchFamily="18" charset="0"/>
                        <a:ea typeface="Cambria Math" panose="02040503050406030204" pitchFamily="18" charset="0"/>
                      </a:rPr>
                      <m:t>𝛽</m:t>
                    </m:r>
                    <m:r>
                      <m:rPr>
                        <m:nor/>
                      </m:rPr>
                      <a:rPr lang="en-US" i="1">
                        <a:solidFill>
                          <a:schemeClr val="accent1"/>
                        </a:solidFill>
                        <a:latin typeface="Cambria Math" panose="02040503050406030204" pitchFamily="18" charset="0"/>
                        <a:ea typeface="Cambria Math" panose="02040503050406030204" pitchFamily="18" charset="0"/>
                      </a:rPr>
                      <m:t>x</m:t>
                    </m:r>
                    <m:r>
                      <m:rPr>
                        <m:nor/>
                      </m:rPr>
                      <a:rPr lang="en-US" i="1" baseline="-25000" dirty="0">
                        <a:solidFill>
                          <a:schemeClr val="accent1"/>
                        </a:solidFill>
                        <a:latin typeface="Cambria Math" panose="02040503050406030204" pitchFamily="18" charset="0"/>
                        <a:ea typeface="Cambria Math" panose="02040503050406030204" pitchFamily="18" charset="0"/>
                      </a:rPr>
                      <m:t>i</m:t>
                    </m:r>
                  </m:oMath>
                </a14:m>
                <a:r>
                  <a:rPr lang="en-US" dirty="0">
                    <a:solidFill>
                      <a:schemeClr val="accent1"/>
                    </a:solidFill>
                    <a:latin typeface="Garamond" panose="02020404030301010803" pitchFamily="18" charset="0"/>
                  </a:rPr>
                  <a:t>)</a:t>
                </a:r>
              </a:p>
              <a:p>
                <a:pPr marL="0" indent="0">
                  <a:buNone/>
                </a:pPr>
                <a14:m>
                  <m:oMath xmlns:m="http://schemas.openxmlformats.org/officeDocument/2006/math">
                    <m:r>
                      <m:rPr>
                        <m:nor/>
                      </m:rPr>
                      <a:rPr lang="en-US" i="1" dirty="0">
                        <a:solidFill>
                          <a:schemeClr val="accent1"/>
                        </a:solidFill>
                        <a:latin typeface="Garamond" panose="02020404030301010803" pitchFamily="18" charset="0"/>
                      </a:rPr>
                      <m:t>p</m:t>
                    </m:r>
                    <m:r>
                      <m:rPr>
                        <m:nor/>
                      </m:rPr>
                      <a:rPr lang="en-US" i="1" baseline="-25000" dirty="0">
                        <a:solidFill>
                          <a:schemeClr val="accent1"/>
                        </a:solidFill>
                        <a:latin typeface="Garamond" panose="02020404030301010803" pitchFamily="18" charset="0"/>
                      </a:rPr>
                      <m:t>i</m:t>
                    </m:r>
                    <m:r>
                      <m:rPr>
                        <m:nor/>
                      </m:rPr>
                      <a:rPr lang="en-US" dirty="0">
                        <a:solidFill>
                          <a:schemeClr val="accent1"/>
                        </a:solidFill>
                        <a:latin typeface="Garamond" panose="02020404030301010803" pitchFamily="18" charset="0"/>
                      </a:rPr>
                      <m:t> = </m:t>
                    </m:r>
                    <m:r>
                      <m:rPr>
                        <m:nor/>
                      </m:rPr>
                      <a:rPr lang="en-US" b="0" i="0" dirty="0" smtClean="0">
                        <a:solidFill>
                          <a:schemeClr val="accent1"/>
                        </a:solidFill>
                        <a:latin typeface="Garamond" panose="02020404030301010803" pitchFamily="18" charset="0"/>
                      </a:rPr>
                      <m:t>inv</m:t>
                    </m:r>
                    <m:r>
                      <m:rPr>
                        <m:nor/>
                      </m:rPr>
                      <a:rPr lang="en-US" b="0" i="0" dirty="0" smtClean="0">
                        <a:solidFill>
                          <a:schemeClr val="accent1"/>
                        </a:solidFill>
                        <a:latin typeface="Garamond" panose="02020404030301010803" pitchFamily="18" charset="0"/>
                      </a:rPr>
                      <m:t>_</m:t>
                    </m:r>
                    <m:r>
                      <m:rPr>
                        <m:nor/>
                      </m:rPr>
                      <a:rPr lang="en-US" b="0" i="0" dirty="0" smtClean="0">
                        <a:solidFill>
                          <a:schemeClr val="accent1"/>
                        </a:solidFill>
                        <a:latin typeface="Garamond" panose="02020404030301010803" pitchFamily="18" charset="0"/>
                      </a:rPr>
                      <m:t>logit</m:t>
                    </m:r>
                    <m:r>
                      <m:rPr>
                        <m:nor/>
                      </m:rPr>
                      <a:rPr lang="en-US" dirty="0">
                        <a:solidFill>
                          <a:schemeClr val="accent1"/>
                        </a:solidFill>
                        <a:latin typeface="Garamond" panose="02020404030301010803" pitchFamily="18" charset="0"/>
                      </a:rPr>
                      <m:t>(</m:t>
                    </m:r>
                    <m:r>
                      <a:rPr lang="en-US" i="1">
                        <a:solidFill>
                          <a:schemeClr val="accent1"/>
                        </a:solidFill>
                        <a:latin typeface="Cambria Math" panose="02040503050406030204" pitchFamily="18" charset="0"/>
                        <a:ea typeface="Cambria Math" panose="02040503050406030204" pitchFamily="18" charset="0"/>
                      </a:rPr>
                      <m:t>𝛼</m:t>
                    </m:r>
                    <m:r>
                      <m:rPr>
                        <m:nor/>
                      </m:rPr>
                      <a:rPr lang="en-US" dirty="0">
                        <a:solidFill>
                          <a:schemeClr val="accent1"/>
                        </a:solidFill>
                        <a:latin typeface="Cambria Math" panose="02040503050406030204" pitchFamily="18" charset="0"/>
                        <a:ea typeface="Cambria Math" panose="02040503050406030204" pitchFamily="18" charset="0"/>
                      </a:rPr>
                      <m:t> + </m:t>
                    </m:r>
                    <m:r>
                      <a:rPr lang="en-US" i="1">
                        <a:solidFill>
                          <a:schemeClr val="accent1"/>
                        </a:solidFill>
                        <a:latin typeface="Cambria Math" panose="02040503050406030204" pitchFamily="18" charset="0"/>
                        <a:ea typeface="Cambria Math" panose="02040503050406030204" pitchFamily="18" charset="0"/>
                      </a:rPr>
                      <m:t>𝛽</m:t>
                    </m:r>
                    <m:r>
                      <m:rPr>
                        <m:nor/>
                      </m:rPr>
                      <a:rPr lang="en-US" i="1">
                        <a:solidFill>
                          <a:schemeClr val="accent1"/>
                        </a:solidFill>
                        <a:latin typeface="Cambria Math" panose="02040503050406030204" pitchFamily="18" charset="0"/>
                        <a:ea typeface="Cambria Math" panose="02040503050406030204" pitchFamily="18" charset="0"/>
                      </a:rPr>
                      <m:t>x</m:t>
                    </m:r>
                    <m:r>
                      <m:rPr>
                        <m:nor/>
                      </m:rPr>
                      <a:rPr lang="en-US" i="1" baseline="-25000" dirty="0">
                        <a:solidFill>
                          <a:schemeClr val="accent1"/>
                        </a:solidFill>
                        <a:latin typeface="Cambria Math" panose="02040503050406030204" pitchFamily="18" charset="0"/>
                        <a:ea typeface="Cambria Math" panose="02040503050406030204" pitchFamily="18" charset="0"/>
                      </a:rPr>
                      <m:t>i</m:t>
                    </m:r>
                  </m:oMath>
                </a14:m>
                <a:r>
                  <a:rPr lang="en-US" dirty="0">
                    <a:solidFill>
                      <a:schemeClr val="accent1"/>
                    </a:solidFill>
                    <a:latin typeface="Garamond" panose="02020404030301010803" pitchFamily="18" charset="0"/>
                  </a:rPr>
                  <a:t>)</a:t>
                </a:r>
                <a:endParaRPr lang="en-US" baseline="-25000" dirty="0">
                  <a:solidFill>
                    <a:schemeClr val="accent1"/>
                  </a:solidFill>
                  <a:latin typeface="Cambria Math" panose="02040503050406030204" pitchFamily="18" charset="0"/>
                  <a:ea typeface="Cambria Math" panose="02040503050406030204" pitchFamily="18" charset="0"/>
                </a:endParaRPr>
              </a:p>
              <a:p>
                <a:pPr marL="0" indent="0">
                  <a:buNone/>
                </a:pPr>
                <a:endParaRPr lang="en-US" baseline="-25000" dirty="0">
                  <a:solidFill>
                    <a:schemeClr val="tx1"/>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2" y="1718185"/>
                <a:ext cx="4938564" cy="3930640"/>
              </a:xfrm>
              <a:blipFill>
                <a:blip r:embed="rId3"/>
                <a:stretch>
                  <a:fillRect l="-2466" t="-2791" b="-6047"/>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Binomial GLM </a:t>
            </a:r>
          </a:p>
        </p:txBody>
      </p:sp>
      <p:sp>
        <p:nvSpPr>
          <p:cNvPr id="4" name="TextBox 3">
            <a:extLst>
              <a:ext uri="{FF2B5EF4-FFF2-40B4-BE49-F238E27FC236}">
                <a16:creationId xmlns:a16="http://schemas.microsoft.com/office/drawing/2014/main" id="{91FDC45C-A19C-4FD3-9733-EF95F9AA72A0}"/>
              </a:ext>
            </a:extLst>
          </p:cNvPr>
          <p:cNvSpPr txBox="1"/>
          <p:nvPr/>
        </p:nvSpPr>
        <p:spPr>
          <a:xfrm>
            <a:off x="5091631" y="2856922"/>
            <a:ext cx="3561939" cy="2862322"/>
          </a:xfrm>
          <a:prstGeom prst="rect">
            <a:avLst/>
          </a:prstGeom>
          <a:solidFill>
            <a:schemeClr val="accent1">
              <a:lumMod val="20000"/>
              <a:lumOff val="80000"/>
            </a:schemeClr>
          </a:solidFill>
        </p:spPr>
        <p:txBody>
          <a:bodyPr wrap="square" rtlCol="0">
            <a:spAutoFit/>
          </a:bodyPr>
          <a:lstStyle/>
          <a:p>
            <a:r>
              <a:rPr lang="en-US" sz="2000" b="1" dirty="0"/>
              <a:t>IMPORTANT</a:t>
            </a:r>
          </a:p>
          <a:p>
            <a:r>
              <a:rPr lang="en-US" sz="2000" dirty="0"/>
              <a:t>Because of the link function, the coefficient estimates in your model output are the logit of the estimated probability. To obtain actual probabilities, or changes in probabilities, you must take the inverse of the value, using </a:t>
            </a:r>
            <a:r>
              <a:rPr lang="en-US" sz="2000" b="1" dirty="0" err="1"/>
              <a:t>inv_logit</a:t>
            </a:r>
            <a:r>
              <a:rPr lang="en-US" sz="2000" b="1" dirty="0"/>
              <a:t>() </a:t>
            </a:r>
            <a:r>
              <a:rPr lang="en-US" sz="2000" dirty="0"/>
              <a:t>function. </a:t>
            </a:r>
          </a:p>
        </p:txBody>
      </p:sp>
    </p:spTree>
    <p:extLst>
      <p:ext uri="{BB962C8B-B14F-4D97-AF65-F5344CB8AC3E}">
        <p14:creationId xmlns:p14="http://schemas.microsoft.com/office/powerpoint/2010/main" val="197786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E5843-F2FC-4206-9004-E7029C5983B5}"/>
              </a:ext>
            </a:extLst>
          </p:cNvPr>
          <p:cNvSpPr>
            <a:spLocks noGrp="1"/>
          </p:cNvSpPr>
          <p:nvPr>
            <p:ph type="title"/>
          </p:nvPr>
        </p:nvSpPr>
        <p:spPr/>
        <p:txBody>
          <a:bodyPr/>
          <a:lstStyle/>
          <a:p>
            <a:r>
              <a:rPr lang="en-US" dirty="0">
                <a:latin typeface="Garamond" panose="02020404030301010803" pitchFamily="18" charset="0"/>
              </a:rPr>
              <a:t>Probabilities vs. log-odds vs. odds</a:t>
            </a:r>
          </a:p>
        </p:txBody>
      </p:sp>
      <p:sp>
        <p:nvSpPr>
          <p:cNvPr id="3" name="Content Placeholder 2">
            <a:extLst>
              <a:ext uri="{FF2B5EF4-FFF2-40B4-BE49-F238E27FC236}">
                <a16:creationId xmlns:a16="http://schemas.microsoft.com/office/drawing/2014/main" id="{4A12345A-FC57-4497-B2C9-7024EAABE41E}"/>
              </a:ext>
            </a:extLst>
          </p:cNvPr>
          <p:cNvSpPr>
            <a:spLocks noGrp="1"/>
          </p:cNvSpPr>
          <p:nvPr>
            <p:ph idx="1"/>
          </p:nvPr>
        </p:nvSpPr>
        <p:spPr>
          <a:xfrm>
            <a:off x="628650" y="1825625"/>
            <a:ext cx="7886700" cy="4594630"/>
          </a:xfrm>
        </p:spPr>
        <p:txBody>
          <a:bodyPr>
            <a:normAutofit fontScale="92500" lnSpcReduction="20000"/>
          </a:bodyPr>
          <a:lstStyle/>
          <a:p>
            <a:pPr marL="0" indent="0">
              <a:buNone/>
            </a:pPr>
            <a:r>
              <a:rPr lang="en-US" dirty="0">
                <a:latin typeface="Garamond" panose="02020404030301010803" pitchFamily="18" charset="0"/>
              </a:rPr>
              <a:t>The logit function is defined as</a:t>
            </a:r>
          </a:p>
          <a:p>
            <a:pPr marL="0" indent="0">
              <a:buNone/>
            </a:pPr>
            <a:r>
              <a:rPr lang="en-US" dirty="0">
                <a:solidFill>
                  <a:schemeClr val="accent1"/>
                </a:solidFill>
                <a:latin typeface="Garamond" panose="02020404030301010803" pitchFamily="18" charset="0"/>
              </a:rPr>
              <a:t>logit ( </a:t>
            </a:r>
            <a:r>
              <a:rPr lang="en-US" i="1" dirty="0">
                <a:solidFill>
                  <a:schemeClr val="accent1"/>
                </a:solidFill>
                <a:latin typeface="Garamond" panose="02020404030301010803" pitchFamily="18" charset="0"/>
              </a:rPr>
              <a:t>p </a:t>
            </a:r>
            <a:r>
              <a:rPr lang="en-US" dirty="0">
                <a:solidFill>
                  <a:schemeClr val="accent1"/>
                </a:solidFill>
                <a:latin typeface="Garamond" panose="02020404030301010803" pitchFamily="18" charset="0"/>
              </a:rPr>
              <a:t>) = log ( </a:t>
            </a:r>
            <a:r>
              <a:rPr lang="en-US" i="1" dirty="0">
                <a:solidFill>
                  <a:schemeClr val="accent1"/>
                </a:solidFill>
                <a:latin typeface="Garamond" panose="02020404030301010803" pitchFamily="18" charset="0"/>
              </a:rPr>
              <a:t>p</a:t>
            </a:r>
            <a:r>
              <a:rPr lang="en-US" dirty="0">
                <a:solidFill>
                  <a:schemeClr val="accent1"/>
                </a:solidFill>
                <a:latin typeface="Garamond" panose="02020404030301010803" pitchFamily="18" charset="0"/>
              </a:rPr>
              <a:t> / ( 1 – </a:t>
            </a:r>
            <a:r>
              <a:rPr lang="en-US" i="1" dirty="0">
                <a:solidFill>
                  <a:schemeClr val="accent1"/>
                </a:solidFill>
                <a:latin typeface="Garamond" panose="02020404030301010803" pitchFamily="18" charset="0"/>
              </a:rPr>
              <a:t>p </a:t>
            </a:r>
            <a:r>
              <a:rPr lang="en-US" dirty="0">
                <a:solidFill>
                  <a:schemeClr val="accent1"/>
                </a:solidFill>
                <a:latin typeface="Garamond" panose="02020404030301010803" pitchFamily="18" charset="0"/>
              </a:rPr>
              <a:t>) )</a:t>
            </a:r>
          </a:p>
          <a:p>
            <a:pPr marL="0" indent="0">
              <a:buNone/>
            </a:pPr>
            <a:endParaRPr lang="en-US" dirty="0">
              <a:solidFill>
                <a:schemeClr val="accent1"/>
              </a:solidFill>
              <a:latin typeface="Garamond" panose="02020404030301010803" pitchFamily="18" charset="0"/>
            </a:endParaRPr>
          </a:p>
          <a:p>
            <a:pPr marL="0" indent="0">
              <a:buNone/>
            </a:pPr>
            <a:endParaRPr lang="en-US" dirty="0">
              <a:solidFill>
                <a:schemeClr val="accent1"/>
              </a:solidFill>
              <a:latin typeface="Garamond" panose="02020404030301010803" pitchFamily="18" charset="0"/>
            </a:endParaRPr>
          </a:p>
          <a:p>
            <a:pPr marL="0" indent="0">
              <a:buNone/>
            </a:pPr>
            <a:endParaRPr lang="en-US" dirty="0">
              <a:solidFill>
                <a:schemeClr val="accent1"/>
              </a:solidFill>
              <a:latin typeface="Garamond" panose="02020404030301010803" pitchFamily="18" charset="0"/>
            </a:endParaRPr>
          </a:p>
          <a:p>
            <a:pPr marL="0" indent="0">
              <a:buNone/>
            </a:pPr>
            <a:r>
              <a:rPr lang="en-US" dirty="0">
                <a:latin typeface="Garamond" panose="02020404030301010803" pitchFamily="18" charset="0"/>
              </a:rPr>
              <a:t>The inverse of the log function is exponentiation:</a:t>
            </a:r>
          </a:p>
          <a:p>
            <a:pPr marL="0" indent="0">
              <a:buNone/>
            </a:pPr>
            <a:r>
              <a:rPr lang="en-US" dirty="0">
                <a:solidFill>
                  <a:schemeClr val="accent1"/>
                </a:solidFill>
                <a:latin typeface="Garamond" panose="02020404030301010803" pitchFamily="18" charset="0"/>
              </a:rPr>
              <a:t>Odds = exp ( logit ( </a:t>
            </a:r>
            <a:r>
              <a:rPr lang="en-US" i="1" dirty="0">
                <a:solidFill>
                  <a:schemeClr val="accent1"/>
                </a:solidFill>
                <a:latin typeface="Garamond" panose="02020404030301010803" pitchFamily="18" charset="0"/>
              </a:rPr>
              <a:t>p</a:t>
            </a:r>
            <a:r>
              <a:rPr lang="en-US" dirty="0">
                <a:solidFill>
                  <a:schemeClr val="accent1"/>
                </a:solidFill>
                <a:latin typeface="Garamond" panose="02020404030301010803" pitchFamily="18" charset="0"/>
              </a:rPr>
              <a:t> ) )</a:t>
            </a:r>
          </a:p>
          <a:p>
            <a:pPr marL="0" indent="0">
              <a:buNone/>
            </a:pPr>
            <a:endParaRPr lang="en-US" dirty="0">
              <a:latin typeface="Garamond" panose="02020404030301010803" pitchFamily="18" charset="0"/>
            </a:endParaRPr>
          </a:p>
          <a:p>
            <a:pPr marL="0" indent="0">
              <a:buNone/>
            </a:pPr>
            <a:r>
              <a:rPr lang="en-US" dirty="0">
                <a:latin typeface="Garamond" panose="02020404030301010803" pitchFamily="18" charset="0"/>
              </a:rPr>
              <a:t>The change in predicted odds with a change in your predictor variable, then, is simply: </a:t>
            </a:r>
          </a:p>
          <a:p>
            <a:pPr marL="0" indent="0">
              <a:buNone/>
            </a:pPr>
            <a:r>
              <a:rPr lang="en-US" dirty="0">
                <a:solidFill>
                  <a:schemeClr val="accent1"/>
                </a:solidFill>
                <a:latin typeface="Garamond" panose="02020404030301010803" pitchFamily="18" charset="0"/>
              </a:rPr>
              <a:t>Odds ratio = exp ( slope coefficient )</a:t>
            </a:r>
          </a:p>
        </p:txBody>
      </p:sp>
      <p:sp>
        <p:nvSpPr>
          <p:cNvPr id="4" name="Speech Bubble: Rectangle 3">
            <a:extLst>
              <a:ext uri="{FF2B5EF4-FFF2-40B4-BE49-F238E27FC236}">
                <a16:creationId xmlns:a16="http://schemas.microsoft.com/office/drawing/2014/main" id="{83C8B167-5730-45DB-8A96-23C5685C8724}"/>
              </a:ext>
            </a:extLst>
          </p:cNvPr>
          <p:cNvSpPr/>
          <p:nvPr/>
        </p:nvSpPr>
        <p:spPr>
          <a:xfrm>
            <a:off x="5340486" y="2219554"/>
            <a:ext cx="3326860" cy="544749"/>
          </a:xfrm>
          <a:prstGeom prst="wedgeRectCallout">
            <a:avLst>
              <a:gd name="adj1" fmla="val -67331"/>
              <a:gd name="adj2" fmla="val -68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is also called the log-odds</a:t>
            </a:r>
          </a:p>
        </p:txBody>
      </p:sp>
      <p:sp>
        <p:nvSpPr>
          <p:cNvPr id="5" name="Speech Bubble: Rectangle 4">
            <a:extLst>
              <a:ext uri="{FF2B5EF4-FFF2-40B4-BE49-F238E27FC236}">
                <a16:creationId xmlns:a16="http://schemas.microsoft.com/office/drawing/2014/main" id="{F2B324EA-34A0-4112-9E97-B9D15F9B7113}"/>
              </a:ext>
            </a:extLst>
          </p:cNvPr>
          <p:cNvSpPr/>
          <p:nvPr/>
        </p:nvSpPr>
        <p:spPr>
          <a:xfrm>
            <a:off x="2840478" y="2919009"/>
            <a:ext cx="5826868" cy="789814"/>
          </a:xfrm>
          <a:prstGeom prst="wedgeRectCallout">
            <a:avLst>
              <a:gd name="adj1" fmla="val -30688"/>
              <a:gd name="adj2" fmla="val -706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 / (1-p) is the probability of an event happening divided by the probability of it not happening (odds)</a:t>
            </a:r>
          </a:p>
        </p:txBody>
      </p:sp>
    </p:spTree>
    <p:extLst>
      <p:ext uri="{BB962C8B-B14F-4D97-AF65-F5344CB8AC3E}">
        <p14:creationId xmlns:p14="http://schemas.microsoft.com/office/powerpoint/2010/main" val="1422228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dirty="0">
                <a:latin typeface="Garamond" panose="02020404030301010803" pitchFamily="18" charset="0"/>
              </a:rPr>
              <a:t>Two Flavors of Binomial GLM</a:t>
            </a:r>
          </a:p>
        </p:txBody>
      </p:sp>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628650" y="1825625"/>
            <a:ext cx="7886700" cy="4720648"/>
          </a:xfrm>
        </p:spPr>
        <p:txBody>
          <a:bodyPr>
            <a:normAutofit/>
          </a:bodyPr>
          <a:lstStyle/>
          <a:p>
            <a:r>
              <a:rPr lang="en-US" sz="2400" i="1" dirty="0">
                <a:latin typeface="Garamond" panose="02020404030301010803" pitchFamily="18" charset="0"/>
              </a:rPr>
              <a:t>Logistic regression </a:t>
            </a:r>
            <a:r>
              <a:rPr lang="en-US" sz="2400" dirty="0">
                <a:latin typeface="Garamond" panose="02020404030301010803" pitchFamily="18" charset="0"/>
              </a:rPr>
              <a:t>commonly refers to the situation when binomial data are organized into single-trial cases</a:t>
            </a:r>
            <a:endParaRPr lang="en-US" sz="2400" i="1" dirty="0">
              <a:latin typeface="Garamond" panose="02020404030301010803" pitchFamily="18" charset="0"/>
            </a:endParaRPr>
          </a:p>
          <a:p>
            <a:pPr lvl="1"/>
            <a:r>
              <a:rPr lang="en-US" sz="2000" dirty="0">
                <a:latin typeface="Garamond" panose="02020404030301010803" pitchFamily="18" charset="0"/>
              </a:rPr>
              <a:t>The number of trials (</a:t>
            </a:r>
            <a:r>
              <a:rPr lang="en-US" sz="2000" i="1" dirty="0">
                <a:latin typeface="Garamond" panose="02020404030301010803" pitchFamily="18" charset="0"/>
              </a:rPr>
              <a:t>n</a:t>
            </a:r>
            <a:r>
              <a:rPr lang="en-US" sz="2000" dirty="0">
                <a:latin typeface="Garamond" panose="02020404030301010803" pitchFamily="18" charset="0"/>
              </a:rPr>
              <a:t>) for every observation will simply be 1</a:t>
            </a:r>
          </a:p>
          <a:p>
            <a:pPr lvl="1"/>
            <a:r>
              <a:rPr lang="en-US" sz="2000" dirty="0">
                <a:latin typeface="Garamond" panose="02020404030301010803" pitchFamily="18" charset="0"/>
              </a:rPr>
              <a:t>The number of successes (</a:t>
            </a:r>
            <a:r>
              <a:rPr lang="en-US" sz="2000" i="1" dirty="0">
                <a:latin typeface="Garamond" panose="02020404030301010803" pitchFamily="18" charset="0"/>
              </a:rPr>
              <a:t>y</a:t>
            </a:r>
            <a:r>
              <a:rPr lang="en-US" sz="2000" dirty="0">
                <a:latin typeface="Garamond" panose="02020404030301010803" pitchFamily="18" charset="0"/>
              </a:rPr>
              <a:t>) can only be 0 or 1</a:t>
            </a:r>
          </a:p>
          <a:p>
            <a:pPr marL="457200" lvl="1" indent="0">
              <a:buNone/>
            </a:pPr>
            <a:endParaRPr lang="en-US" sz="2000" dirty="0">
              <a:latin typeface="Garamond" panose="02020404030301010803" pitchFamily="18" charset="0"/>
            </a:endParaRPr>
          </a:p>
          <a:p>
            <a:r>
              <a:rPr lang="en-US" sz="2400" i="1" dirty="0">
                <a:latin typeface="Garamond" panose="02020404030301010803" pitchFamily="18" charset="0"/>
              </a:rPr>
              <a:t>Aggregated binomial regression </a:t>
            </a:r>
            <a:r>
              <a:rPr lang="en-US" sz="2400" dirty="0">
                <a:latin typeface="Garamond" panose="02020404030301010803" pitchFamily="18" charset="0"/>
              </a:rPr>
              <a:t>refers to the situation when binomial data are aggregated for all observations having the same covariate values</a:t>
            </a:r>
          </a:p>
          <a:p>
            <a:pPr lvl="1"/>
            <a:r>
              <a:rPr lang="en-US" sz="2000" dirty="0">
                <a:latin typeface="Garamond" panose="02020404030301010803" pitchFamily="18" charset="0"/>
              </a:rPr>
              <a:t>The number of trials (</a:t>
            </a:r>
            <a:r>
              <a:rPr lang="en-US" sz="2000" i="1" dirty="0">
                <a:latin typeface="Garamond" panose="02020404030301010803" pitchFamily="18" charset="0"/>
              </a:rPr>
              <a:t>n</a:t>
            </a:r>
            <a:r>
              <a:rPr lang="en-US" sz="2000" dirty="0">
                <a:latin typeface="Garamond" panose="02020404030301010803" pitchFamily="18" charset="0"/>
              </a:rPr>
              <a:t>) for every “observation” may differ</a:t>
            </a:r>
          </a:p>
          <a:p>
            <a:pPr lvl="1"/>
            <a:r>
              <a:rPr lang="en-US" sz="2000" dirty="0">
                <a:latin typeface="Garamond" panose="02020404030301010803" pitchFamily="18" charset="0"/>
              </a:rPr>
              <a:t>The number of successes (</a:t>
            </a:r>
            <a:r>
              <a:rPr lang="en-US" sz="2000" i="1" dirty="0">
                <a:latin typeface="Garamond" panose="02020404030301010803" pitchFamily="18" charset="0"/>
              </a:rPr>
              <a:t>y</a:t>
            </a:r>
            <a:r>
              <a:rPr lang="en-US" sz="2000" dirty="0">
                <a:latin typeface="Garamond" panose="02020404030301010803" pitchFamily="18" charset="0"/>
              </a:rPr>
              <a:t>) can range from 0 to </a:t>
            </a:r>
            <a:r>
              <a:rPr lang="en-US" sz="2000" i="1" dirty="0">
                <a:latin typeface="Garamond" panose="02020404030301010803" pitchFamily="18" charset="0"/>
              </a:rPr>
              <a:t>n</a:t>
            </a:r>
          </a:p>
        </p:txBody>
      </p:sp>
    </p:spTree>
    <p:extLst>
      <p:ext uri="{BB962C8B-B14F-4D97-AF65-F5344CB8AC3E}">
        <p14:creationId xmlns:p14="http://schemas.microsoft.com/office/powerpoint/2010/main" val="312157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Logistic Regression Example</a:t>
            </a:r>
            <a:br>
              <a:rPr lang="en-US" sz="3600" dirty="0">
                <a:latin typeface="Garamond" panose="02020404030301010803" pitchFamily="18" charset="0"/>
              </a:rPr>
            </a:br>
            <a:r>
              <a:rPr lang="en-US" sz="2800" b="1" dirty="0">
                <a:latin typeface="Garamond" panose="02020404030301010803" pitchFamily="18" charset="0"/>
              </a:rPr>
              <a:t>Prosocial Chimpanzees</a:t>
            </a:r>
            <a:endParaRPr lang="en-US" sz="3600" b="1" dirty="0">
              <a:latin typeface="Monaco" pitchFamily="2" charset="0"/>
            </a:endParaRPr>
          </a:p>
        </p:txBody>
      </p:sp>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pic>
        <p:nvPicPr>
          <p:cNvPr id="5" name="Picture 4">
            <a:extLst>
              <a:ext uri="{FF2B5EF4-FFF2-40B4-BE49-F238E27FC236}">
                <a16:creationId xmlns:a16="http://schemas.microsoft.com/office/drawing/2014/main" id="{674EAA13-C830-3641-A551-792A5FF31F80}"/>
              </a:ext>
            </a:extLst>
          </p:cNvPr>
          <p:cNvPicPr>
            <a:picLocks noChangeAspect="1"/>
          </p:cNvPicPr>
          <p:nvPr/>
        </p:nvPicPr>
        <p:blipFill>
          <a:blip r:embed="rId3"/>
          <a:stretch>
            <a:fillRect/>
          </a:stretch>
        </p:blipFill>
        <p:spPr>
          <a:xfrm>
            <a:off x="0" y="1815381"/>
            <a:ext cx="9144000" cy="4130168"/>
          </a:xfrm>
          <a:prstGeom prst="rect">
            <a:avLst/>
          </a:prstGeom>
        </p:spPr>
      </p:pic>
    </p:spTree>
    <p:extLst>
      <p:ext uri="{BB962C8B-B14F-4D97-AF65-F5344CB8AC3E}">
        <p14:creationId xmlns:p14="http://schemas.microsoft.com/office/powerpoint/2010/main" val="2866907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628649" y="3893739"/>
                <a:ext cx="6149139" cy="2605947"/>
              </a:xfrm>
            </p:spPr>
            <p:txBody>
              <a:bodyPr>
                <a:normAutofit/>
              </a:bodyPr>
              <a:lstStyle/>
              <a:p>
                <a:pPr marL="0" indent="0">
                  <a:buNone/>
                </a:pPr>
                <a:r>
                  <a:rPr lang="en-US" sz="2000" dirty="0" err="1">
                    <a:latin typeface="Garamond" panose="02020404030301010803" pitchFamily="18" charset="0"/>
                  </a:rPr>
                  <a:t>pulled_left</a:t>
                </a:r>
                <a:r>
                  <a:rPr lang="en-US" sz="2000" i="1" baseline="-25000" dirty="0" err="1">
                    <a:latin typeface="Garamond" panose="02020404030301010803" pitchFamily="18" charset="0"/>
                  </a:rPr>
                  <a:t>i</a:t>
                </a:r>
                <a:r>
                  <a:rPr lang="en-US" sz="2000" dirty="0">
                    <a:latin typeface="Garamond" panose="02020404030301010803" pitchFamily="18" charset="0"/>
                  </a:rPr>
                  <a:t> ~ Binomial(1, </a:t>
                </a:r>
                <a14:m>
                  <m:oMath xmlns:m="http://schemas.openxmlformats.org/officeDocument/2006/math">
                    <m:r>
                      <m:rPr>
                        <m:nor/>
                      </m:rPr>
                      <a:rPr lang="en-US" sz="2000" i="1" dirty="0">
                        <a:latin typeface="Garamond" panose="02020404030301010803" pitchFamily="18" charset="0"/>
                      </a:rPr>
                      <m:t>p</m:t>
                    </m:r>
                    <m:r>
                      <m:rPr>
                        <m:nor/>
                      </m:rPr>
                      <a:rPr lang="en-US" sz="2000" i="1" baseline="-25000" dirty="0">
                        <a:latin typeface="Garamond" panose="02020404030301010803" pitchFamily="18" charset="0"/>
                      </a:rPr>
                      <m:t>i</m:t>
                    </m:r>
                  </m:oMath>
                </a14:m>
                <a:r>
                  <a:rPr lang="en-US" sz="2000" dirty="0">
                    <a:latin typeface="Garamond" panose="02020404030301010803" pitchFamily="18" charset="0"/>
                  </a:rPr>
                  <a:t>)</a:t>
                </a:r>
              </a:p>
              <a:p>
                <a:pPr marL="0" indent="0">
                  <a:buNone/>
                </a:pPr>
                <a:r>
                  <a:rPr lang="en-US" sz="2000" dirty="0">
                    <a:latin typeface="Garamond" panose="02020404030301010803" pitchFamily="18" charset="0"/>
                  </a:rPr>
                  <a:t>logit(</a:t>
                </a:r>
                <a:r>
                  <a:rPr lang="en-US" sz="2000" i="1" dirty="0">
                    <a:latin typeface="Garamond" panose="02020404030301010803" pitchFamily="18" charset="0"/>
                  </a:rPr>
                  <a:t>p</a:t>
                </a:r>
                <a:r>
                  <a:rPr lang="en-US" sz="2000" baseline="-25000" dirty="0">
                    <a:latin typeface="Garamond" panose="02020404030301010803" pitchFamily="18" charset="0"/>
                  </a:rPr>
                  <a:t>i</a:t>
                </a:r>
                <a:r>
                  <a:rPr lang="en-US" sz="2000" dirty="0">
                    <a:latin typeface="Garamond" panose="02020404030301010803" pitchFamily="18" charset="0"/>
                  </a:rPr>
                  <a:t>)</a:t>
                </a:r>
                <a:r>
                  <a:rPr lang="en-US" sz="2000" i="1" baseline="-25000" dirty="0">
                    <a:latin typeface="Garamond" panose="02020404030301010803" pitchFamily="18" charset="0"/>
                  </a:rPr>
                  <a:t>  </a:t>
                </a:r>
                <a:r>
                  <a:rPr lang="en-US" sz="2000" dirty="0">
                    <a:latin typeface="Garamond" panose="02020404030301010803"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𝛼</m:t>
                    </m:r>
                  </m:oMath>
                </a14:m>
                <a:r>
                  <a:rPr lang="en-US" sz="2000" baseline="-25000" dirty="0">
                    <a:latin typeface="Cambria Math" panose="02040503050406030204" pitchFamily="18" charset="0"/>
                    <a:ea typeface="Cambria Math" panose="02040503050406030204" pitchFamily="18" charset="0"/>
                  </a:rPr>
                  <a:t>i</a:t>
                </a:r>
                <a:r>
                  <a:rPr lang="en-US" sz="2000" i="1" dirty="0">
                    <a:latin typeface="Cambria Math" panose="02040503050406030204" pitchFamily="18" charset="0"/>
                    <a:ea typeface="Cambria Math" panose="02040503050406030204" pitchFamily="18" charset="0"/>
                  </a:rPr>
                  <a:t>Actor</a:t>
                </a:r>
                <a:r>
                  <a:rPr lang="en-US" sz="2000" i="1" baseline="-25000" dirty="0">
                    <a:latin typeface="Cambria Math" panose="02040503050406030204" pitchFamily="18" charset="0"/>
                    <a:ea typeface="Cambria Math" panose="02040503050406030204" pitchFamily="18" charset="0"/>
                  </a:rPr>
                  <a:t>i </a:t>
                </a:r>
                <a:r>
                  <a:rPr lang="en-US" sz="2000" dirty="0">
                    <a:latin typeface="Cambria Math" panose="02040503050406030204" pitchFamily="18" charset="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𝛽</m:t>
                    </m:r>
                    <m:r>
                      <m:rPr>
                        <m:nor/>
                      </m:rPr>
                      <a:rPr lang="en-US" sz="2000" b="0" i="1" baseline="-25000" smtClean="0">
                        <a:latin typeface="Cambria Math" panose="02040503050406030204" pitchFamily="18" charset="0"/>
                        <a:ea typeface="Cambria Math" panose="02040503050406030204" pitchFamily="18" charset="0"/>
                      </a:rPr>
                      <m:t>P</m:t>
                    </m:r>
                    <m:r>
                      <m:rPr>
                        <m:nor/>
                      </m:rPr>
                      <a:rPr lang="en-US" sz="2000" b="0" i="1" smtClean="0">
                        <a:latin typeface="Cambria Math" panose="02040503050406030204" pitchFamily="18" charset="0"/>
                        <a:ea typeface="Cambria Math" panose="02040503050406030204" pitchFamily="18" charset="0"/>
                      </a:rPr>
                      <m:t>P</m:t>
                    </m:r>
                    <m:r>
                      <m:rPr>
                        <m:nor/>
                      </m:rPr>
                      <a:rPr lang="en-US" sz="2000" i="1" baseline="-25000" dirty="0">
                        <a:latin typeface="Cambria Math" panose="02040503050406030204" pitchFamily="18" charset="0"/>
                        <a:ea typeface="Cambria Math" panose="02040503050406030204" pitchFamily="18" charset="0"/>
                      </a:rPr>
                      <m:t>i</m:t>
                    </m:r>
                  </m:oMath>
                </a14:m>
                <a:r>
                  <a:rPr lang="en-US" sz="2000" dirty="0">
                    <a:latin typeface="Cambria Math" panose="02040503050406030204" pitchFamily="18" charset="0"/>
                    <a:ea typeface="Cambria Math" panose="02040503050406030204" pitchFamily="18" charset="0"/>
                  </a:rPr>
                  <a:t> + </a:t>
                </a:r>
                <a14:m>
                  <m:oMath xmlns:m="http://schemas.openxmlformats.org/officeDocument/2006/math">
                    <m:r>
                      <a:rPr lang="en-US" sz="2000" i="1">
                        <a:latin typeface="Cambria Math" panose="02040503050406030204" pitchFamily="18" charset="0"/>
                        <a:ea typeface="Cambria Math" panose="02040503050406030204" pitchFamily="18" charset="0"/>
                      </a:rPr>
                      <m:t>𝛽</m:t>
                    </m:r>
                    <m:r>
                      <m:rPr>
                        <m:nor/>
                      </m:rPr>
                      <a:rPr lang="en-US" sz="2000" b="0" i="1" baseline="-25000" smtClean="0">
                        <a:latin typeface="Cambria Math" panose="02040503050406030204" pitchFamily="18" charset="0"/>
                        <a:ea typeface="Cambria Math" panose="02040503050406030204" pitchFamily="18" charset="0"/>
                      </a:rPr>
                      <m:t>C</m:t>
                    </m:r>
                    <m:r>
                      <m:rPr>
                        <m:nor/>
                      </m:rPr>
                      <a:rPr lang="en-US" sz="2000" b="0" i="1" smtClean="0">
                        <a:latin typeface="Cambria Math" panose="02040503050406030204" pitchFamily="18" charset="0"/>
                        <a:ea typeface="Cambria Math" panose="02040503050406030204" pitchFamily="18" charset="0"/>
                      </a:rPr>
                      <m:t>C</m:t>
                    </m:r>
                    <m:r>
                      <m:rPr>
                        <m:nor/>
                      </m:rPr>
                      <a:rPr lang="en-US" sz="2000" i="1" baseline="-25000" dirty="0">
                        <a:latin typeface="Cambria Math" panose="02040503050406030204" pitchFamily="18" charset="0"/>
                        <a:ea typeface="Cambria Math" panose="02040503050406030204" pitchFamily="18" charset="0"/>
                      </a:rPr>
                      <m:t>i</m:t>
                    </m:r>
                  </m:oMath>
                </a14:m>
                <a:r>
                  <a:rPr lang="en-US" sz="2000" dirty="0">
                    <a:latin typeface="Cambria Math" panose="02040503050406030204" pitchFamily="18" charset="0"/>
                    <a:ea typeface="Cambria Math" panose="02040503050406030204" pitchFamily="18" charset="0"/>
                  </a:rPr>
                  <a:t>  + </a:t>
                </a:r>
                <a14:m>
                  <m:oMath xmlns:m="http://schemas.openxmlformats.org/officeDocument/2006/math">
                    <m:r>
                      <a:rPr lang="en-US" sz="2000" i="1">
                        <a:latin typeface="Cambria Math" panose="02040503050406030204" pitchFamily="18" charset="0"/>
                        <a:ea typeface="Cambria Math" panose="02040503050406030204" pitchFamily="18" charset="0"/>
                      </a:rPr>
                      <m:t>𝛽</m:t>
                    </m:r>
                    <m:r>
                      <m:rPr>
                        <m:nor/>
                      </m:rPr>
                      <a:rPr lang="en-US" sz="2000" b="0" i="1" baseline="-25000" smtClean="0">
                        <a:latin typeface="Cambria Math" panose="02040503050406030204" pitchFamily="18" charset="0"/>
                        <a:ea typeface="Cambria Math" panose="02040503050406030204" pitchFamily="18" charset="0"/>
                      </a:rPr>
                      <m:t>PC</m:t>
                    </m:r>
                    <m:r>
                      <m:rPr>
                        <m:nor/>
                      </m:rPr>
                      <a:rPr lang="en-US" sz="2000" b="0" i="1" smtClean="0">
                        <a:latin typeface="Cambria Math" panose="02040503050406030204" pitchFamily="18" charset="0"/>
                        <a:ea typeface="Cambria Math" panose="02040503050406030204" pitchFamily="18" charset="0"/>
                      </a:rPr>
                      <m:t>PC</m:t>
                    </m:r>
                    <m:r>
                      <m:rPr>
                        <m:nor/>
                      </m:rPr>
                      <a:rPr lang="en-US" sz="2000" i="1" baseline="-25000" dirty="0">
                        <a:latin typeface="Cambria Math" panose="02040503050406030204" pitchFamily="18" charset="0"/>
                        <a:ea typeface="Cambria Math" panose="02040503050406030204" pitchFamily="18" charset="0"/>
                      </a:rPr>
                      <m:t>i</m:t>
                    </m:r>
                  </m:oMath>
                </a14:m>
                <a:r>
                  <a:rPr lang="en-US" sz="2000" dirty="0">
                    <a:latin typeface="Cambria Math" panose="02040503050406030204" pitchFamily="18" charset="0"/>
                    <a:ea typeface="Cambria Math" panose="02040503050406030204" pitchFamily="18" charset="0"/>
                  </a:rPr>
                  <a:t> </a:t>
                </a:r>
                <a:endParaRPr lang="en-US" sz="2000" dirty="0">
                  <a:latin typeface="Garamond" panose="02020404030301010803" pitchFamily="18" charset="0"/>
                </a:endParaRPr>
              </a:p>
              <a:p>
                <a:pPr marL="0" indent="0">
                  <a:buNone/>
                </a:pPr>
                <a14:m>
                  <m:oMath xmlns:m="http://schemas.openxmlformats.org/officeDocument/2006/math">
                    <m:r>
                      <a:rPr lang="en-US" sz="2000" i="1">
                        <a:latin typeface="Cambria Math" panose="02040503050406030204" pitchFamily="18" charset="0"/>
                        <a:ea typeface="Cambria Math" panose="02040503050406030204" pitchFamily="18" charset="0"/>
                      </a:rPr>
                      <m:t>𝛼</m:t>
                    </m:r>
                  </m:oMath>
                </a14:m>
                <a:r>
                  <a:rPr lang="en-US" sz="2000" dirty="0">
                    <a:latin typeface="Garamond" panose="02020404030301010803" pitchFamily="18" charset="0"/>
                  </a:rPr>
                  <a:t> ~ Normal(0, 1.5)</a:t>
                </a:r>
              </a:p>
              <a:p>
                <a:pPr marL="0" indent="0">
                  <a:buNone/>
                </a:pPr>
                <a14:m>
                  <m:oMath xmlns:m="http://schemas.openxmlformats.org/officeDocument/2006/math">
                    <m:r>
                      <a:rPr lang="en-US" sz="2000" i="1">
                        <a:latin typeface="Cambria Math" panose="02040503050406030204" pitchFamily="18" charset="0"/>
                        <a:ea typeface="Cambria Math" panose="02040503050406030204" pitchFamily="18" charset="0"/>
                      </a:rPr>
                      <m:t>𝛽</m:t>
                    </m:r>
                    <m:r>
                      <m:rPr>
                        <m:nor/>
                      </m:rPr>
                      <a:rPr lang="en-US" sz="2000" b="0" i="1" baseline="-25000" smtClean="0">
                        <a:latin typeface="Cambria Math" panose="02040503050406030204" pitchFamily="18" charset="0"/>
                        <a:ea typeface="Cambria Math" panose="02040503050406030204" pitchFamily="18" charset="0"/>
                      </a:rPr>
                      <m:t>P</m:t>
                    </m:r>
                  </m:oMath>
                </a14:m>
                <a:r>
                  <a:rPr lang="en-US" sz="2000" dirty="0">
                    <a:latin typeface="Garamond" panose="02020404030301010803" pitchFamily="18" charset="0"/>
                  </a:rPr>
                  <a:t> ~ Normal(0, 0.5)</a:t>
                </a:r>
              </a:p>
              <a:p>
                <a:pPr marL="0" indent="0">
                  <a:buNone/>
                </a:pPr>
                <a14:m>
                  <m:oMath xmlns:m="http://schemas.openxmlformats.org/officeDocument/2006/math">
                    <m:r>
                      <a:rPr lang="en-US" sz="2000" i="1">
                        <a:latin typeface="Cambria Math" panose="02040503050406030204" pitchFamily="18" charset="0"/>
                        <a:ea typeface="Cambria Math" panose="02040503050406030204" pitchFamily="18" charset="0"/>
                      </a:rPr>
                      <m:t>𝛽</m:t>
                    </m:r>
                    <m:r>
                      <m:rPr>
                        <m:nor/>
                      </m:rPr>
                      <a:rPr lang="en-US" sz="2000" b="0" i="1" baseline="-25000" smtClean="0">
                        <a:latin typeface="Cambria Math" panose="02040503050406030204" pitchFamily="18" charset="0"/>
                        <a:ea typeface="Cambria Math" panose="02040503050406030204" pitchFamily="18" charset="0"/>
                      </a:rPr>
                      <m:t>C</m:t>
                    </m:r>
                  </m:oMath>
                </a14:m>
                <a:r>
                  <a:rPr lang="en-US" sz="2000" dirty="0">
                    <a:latin typeface="Garamond" panose="02020404030301010803" pitchFamily="18" charset="0"/>
                  </a:rPr>
                  <a:t> ~ Normal(0, 0.5)</a:t>
                </a:r>
              </a:p>
              <a:p>
                <a:pPr marL="0" indent="0">
                  <a:buNone/>
                </a:pPr>
                <a14:m>
                  <m:oMath xmlns:m="http://schemas.openxmlformats.org/officeDocument/2006/math">
                    <m:r>
                      <a:rPr lang="en-US" sz="2000" i="1" smtClean="0">
                        <a:latin typeface="Cambria Math" panose="02040503050406030204" pitchFamily="18" charset="0"/>
                        <a:ea typeface="Cambria Math" panose="02040503050406030204" pitchFamily="18" charset="0"/>
                      </a:rPr>
                      <m:t>𝛽</m:t>
                    </m:r>
                    <m:r>
                      <m:rPr>
                        <m:nor/>
                      </m:rPr>
                      <a:rPr lang="en-US" sz="2000" b="0" i="1" baseline="-25000" smtClean="0">
                        <a:latin typeface="Cambria Math" panose="02040503050406030204" pitchFamily="18" charset="0"/>
                        <a:ea typeface="Cambria Math" panose="02040503050406030204" pitchFamily="18" charset="0"/>
                      </a:rPr>
                      <m:t>PC</m:t>
                    </m:r>
                  </m:oMath>
                </a14:m>
                <a:r>
                  <a:rPr lang="en-US" sz="2000" dirty="0">
                    <a:latin typeface="Garamond" panose="02020404030301010803" pitchFamily="18" charset="0"/>
                  </a:rPr>
                  <a:t> ~ Normal(0, 0.5)</a:t>
                </a: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628649" y="3893739"/>
                <a:ext cx="6149139" cy="2605947"/>
              </a:xfrm>
              <a:blipFill>
                <a:blip r:embed="rId3"/>
                <a:stretch>
                  <a:fillRect l="-991" t="-2342"/>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F4EF0511-81B3-6343-A72A-32F16288DC76}"/>
              </a:ext>
            </a:extLst>
          </p:cNvPr>
          <p:cNvSpPr>
            <a:spLocks noGrp="1"/>
          </p:cNvSpPr>
          <p:nvPr>
            <p:ph type="title"/>
          </p:nvPr>
        </p:nvSpPr>
        <p:spPr>
          <a:xfrm>
            <a:off x="0" y="478629"/>
            <a:ext cx="9144000" cy="997246"/>
          </a:xfrm>
        </p:spPr>
        <p:txBody>
          <a:bodyPr>
            <a:normAutofit/>
          </a:bodyPr>
          <a:lstStyle/>
          <a:p>
            <a:pPr algn="ctr"/>
            <a:r>
              <a:rPr lang="en-US" sz="3200" dirty="0">
                <a:latin typeface="Garamond" panose="02020404030301010803" pitchFamily="18" charset="0"/>
              </a:rPr>
              <a:t>Binomial GLM for </a:t>
            </a:r>
            <a:br>
              <a:rPr lang="en-US" sz="3200" dirty="0">
                <a:latin typeface="Garamond" panose="02020404030301010803" pitchFamily="18" charset="0"/>
              </a:rPr>
            </a:br>
            <a:r>
              <a:rPr lang="en-US" sz="3200" dirty="0">
                <a:latin typeface="Garamond" panose="02020404030301010803" pitchFamily="18" charset="0"/>
              </a:rPr>
              <a:t>Chimpanzee </a:t>
            </a:r>
            <a:r>
              <a:rPr lang="en-US" sz="3200" dirty="0" err="1">
                <a:latin typeface="Garamond" panose="02020404030301010803" pitchFamily="18" charset="0"/>
              </a:rPr>
              <a:t>Prosociality</a:t>
            </a:r>
            <a:endParaRPr lang="en-US" sz="2400" dirty="0">
              <a:latin typeface="Garamond" panose="02020404030301010803" pitchFamily="18" charset="0"/>
            </a:endParaRPr>
          </a:p>
        </p:txBody>
      </p:sp>
      <p:sp>
        <p:nvSpPr>
          <p:cNvPr id="5" name="TextBox 4">
            <a:extLst>
              <a:ext uri="{FF2B5EF4-FFF2-40B4-BE49-F238E27FC236}">
                <a16:creationId xmlns:a16="http://schemas.microsoft.com/office/drawing/2014/main" id="{A50D1862-E462-4FE9-A67E-B8F5803F59B2}"/>
              </a:ext>
            </a:extLst>
          </p:cNvPr>
          <p:cNvSpPr txBox="1"/>
          <p:nvPr/>
        </p:nvSpPr>
        <p:spPr>
          <a:xfrm>
            <a:off x="628650" y="1520014"/>
            <a:ext cx="7535636" cy="1938992"/>
          </a:xfrm>
          <a:prstGeom prst="rect">
            <a:avLst/>
          </a:prstGeom>
          <a:noFill/>
        </p:spPr>
        <p:txBody>
          <a:bodyPr wrap="square">
            <a:spAutoFit/>
          </a:bodyPr>
          <a:lstStyle/>
          <a:p>
            <a:r>
              <a:rPr lang="en-US" sz="2000" b="1" dirty="0">
                <a:latin typeface="Garamond" panose="02020404030301010803" pitchFamily="18" charset="0"/>
              </a:rPr>
              <a:t>Outcome: </a:t>
            </a:r>
          </a:p>
          <a:p>
            <a:pPr marL="342900" indent="-342900">
              <a:buFont typeface="Arial" panose="020B0604020202020204" pitchFamily="34" charset="0"/>
              <a:buChar char="•"/>
            </a:pPr>
            <a:r>
              <a:rPr lang="en-US" sz="2000" dirty="0">
                <a:latin typeface="Garamond" panose="02020404030301010803" pitchFamily="18" charset="0"/>
              </a:rPr>
              <a:t>Pulled left side (yes/no)</a:t>
            </a:r>
          </a:p>
          <a:p>
            <a:r>
              <a:rPr lang="en-US" sz="2000" b="1" dirty="0">
                <a:latin typeface="Garamond" panose="02020404030301010803" pitchFamily="18" charset="0"/>
              </a:rPr>
              <a:t>Predictors: </a:t>
            </a:r>
          </a:p>
          <a:p>
            <a:pPr marL="342900" indent="-342900">
              <a:buFont typeface="Arial" panose="020B0604020202020204" pitchFamily="34" charset="0"/>
              <a:buChar char="•"/>
            </a:pPr>
            <a:r>
              <a:rPr lang="en-US" sz="2000" dirty="0">
                <a:latin typeface="Garamond" panose="02020404030301010803" pitchFamily="18" charset="0"/>
              </a:rPr>
              <a:t>Actor (individual chimpanzee) </a:t>
            </a:r>
          </a:p>
          <a:p>
            <a:pPr marL="342900" indent="-342900">
              <a:buFont typeface="Arial" panose="020B0604020202020204" pitchFamily="34" charset="0"/>
              <a:buChar char="•"/>
            </a:pPr>
            <a:r>
              <a:rPr lang="en-US" sz="2000" dirty="0">
                <a:latin typeface="Garamond" panose="02020404030301010803" pitchFamily="18" charset="0"/>
              </a:rPr>
              <a:t>Prosocial on left side (yes/no)</a:t>
            </a:r>
          </a:p>
          <a:p>
            <a:pPr marL="342900" indent="-342900">
              <a:buFont typeface="Arial" panose="020B0604020202020204" pitchFamily="34" charset="0"/>
              <a:buChar char="•"/>
            </a:pPr>
            <a:r>
              <a:rPr lang="en-US" sz="2000" dirty="0">
                <a:latin typeface="Garamond" panose="02020404030301010803" pitchFamily="18" charset="0"/>
              </a:rPr>
              <a:t>Condition (partner present or absent)</a:t>
            </a:r>
            <a:endParaRPr lang="en-US" sz="2000" dirty="0"/>
          </a:p>
        </p:txBody>
      </p:sp>
    </p:spTree>
    <p:extLst>
      <p:ext uri="{BB962C8B-B14F-4D97-AF65-F5344CB8AC3E}">
        <p14:creationId xmlns:p14="http://schemas.microsoft.com/office/powerpoint/2010/main" val="40425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Aggregated Binomial Regression Example</a:t>
            </a:r>
            <a:br>
              <a:rPr lang="en-US" sz="3600" dirty="0">
                <a:latin typeface="Garamond" panose="02020404030301010803" pitchFamily="18" charset="0"/>
              </a:rPr>
            </a:br>
            <a:r>
              <a:rPr lang="en-US" sz="2800" b="1" dirty="0">
                <a:latin typeface="Garamond" panose="02020404030301010803" pitchFamily="18" charset="0"/>
              </a:rPr>
              <a:t>Many Shades of Snow Geese</a:t>
            </a:r>
            <a:endParaRPr lang="en-US" sz="3600" b="1" dirty="0">
              <a:latin typeface="Monaco" pitchFamily="2" charset="0"/>
            </a:endParaRPr>
          </a:p>
        </p:txBody>
      </p:sp>
      <p:pic>
        <p:nvPicPr>
          <p:cNvPr id="3" name="Picture 2">
            <a:extLst>
              <a:ext uri="{FF2B5EF4-FFF2-40B4-BE49-F238E27FC236}">
                <a16:creationId xmlns:a16="http://schemas.microsoft.com/office/drawing/2014/main" id="{32E42DED-9F4C-4E4E-B997-EC1FF8792D45}"/>
              </a:ext>
            </a:extLst>
          </p:cNvPr>
          <p:cNvPicPr>
            <a:picLocks noChangeAspect="1"/>
          </p:cNvPicPr>
          <p:nvPr/>
        </p:nvPicPr>
        <p:blipFill>
          <a:blip r:embed="rId3"/>
          <a:stretch>
            <a:fillRect/>
          </a:stretch>
        </p:blipFill>
        <p:spPr>
          <a:xfrm>
            <a:off x="249382" y="2078182"/>
            <a:ext cx="4073236" cy="3054927"/>
          </a:xfrm>
          <a:prstGeom prst="rect">
            <a:avLst/>
          </a:prstGeom>
          <a:ln w="38100">
            <a:solidFill>
              <a:schemeClr val="tx1"/>
            </a:solidFill>
          </a:ln>
        </p:spPr>
      </p:pic>
      <p:pic>
        <p:nvPicPr>
          <p:cNvPr id="6" name="Picture 5">
            <a:extLst>
              <a:ext uri="{FF2B5EF4-FFF2-40B4-BE49-F238E27FC236}">
                <a16:creationId xmlns:a16="http://schemas.microsoft.com/office/drawing/2014/main" id="{C7A11775-AD79-F248-A67A-05DF298C8D5A}"/>
              </a:ext>
            </a:extLst>
          </p:cNvPr>
          <p:cNvPicPr>
            <a:picLocks noChangeAspect="1"/>
          </p:cNvPicPr>
          <p:nvPr/>
        </p:nvPicPr>
        <p:blipFill>
          <a:blip r:embed="rId4"/>
          <a:stretch>
            <a:fillRect/>
          </a:stretch>
        </p:blipFill>
        <p:spPr>
          <a:xfrm>
            <a:off x="4869872" y="2078182"/>
            <a:ext cx="4073236" cy="3054927"/>
          </a:xfrm>
          <a:prstGeom prst="rect">
            <a:avLst/>
          </a:prstGeom>
          <a:ln w="38100">
            <a:solidFill>
              <a:schemeClr val="tx1"/>
            </a:solidFill>
          </a:ln>
        </p:spPr>
      </p:pic>
      <p:sp>
        <p:nvSpPr>
          <p:cNvPr id="8" name="Content Placeholder 2">
            <a:extLst>
              <a:ext uri="{FF2B5EF4-FFF2-40B4-BE49-F238E27FC236}">
                <a16:creationId xmlns:a16="http://schemas.microsoft.com/office/drawing/2014/main" id="{2DC3BC6D-D7F2-F94F-B969-4F9A3428435E}"/>
              </a:ext>
            </a:extLst>
          </p:cNvPr>
          <p:cNvSpPr>
            <a:spLocks noGrp="1"/>
          </p:cNvSpPr>
          <p:nvPr>
            <p:ph idx="1"/>
          </p:nvPr>
        </p:nvSpPr>
        <p:spPr>
          <a:xfrm>
            <a:off x="249382" y="5520602"/>
            <a:ext cx="4073236" cy="713943"/>
          </a:xfrm>
        </p:spPr>
        <p:txBody>
          <a:bodyPr>
            <a:noAutofit/>
          </a:bodyPr>
          <a:lstStyle/>
          <a:p>
            <a:pPr marL="0" indent="0" algn="ctr">
              <a:buNone/>
            </a:pPr>
            <a:r>
              <a:rPr lang="en-US" sz="3600" dirty="0">
                <a:latin typeface="Garamond" panose="02020404030301010803" pitchFamily="18" charset="0"/>
              </a:rPr>
              <a:t>White Morph</a:t>
            </a:r>
            <a:endParaRPr lang="en-US" sz="3600" baseline="-25000" dirty="0">
              <a:solidFill>
                <a:schemeClr val="tx1"/>
              </a:solidFill>
              <a:latin typeface="Cambria Math" panose="02040503050406030204" pitchFamily="18" charset="0"/>
              <a:ea typeface="Cambria Math" panose="02040503050406030204" pitchFamily="18" charset="0"/>
            </a:endParaRPr>
          </a:p>
        </p:txBody>
      </p:sp>
      <p:sp>
        <p:nvSpPr>
          <p:cNvPr id="10" name="Content Placeholder 2">
            <a:extLst>
              <a:ext uri="{FF2B5EF4-FFF2-40B4-BE49-F238E27FC236}">
                <a16:creationId xmlns:a16="http://schemas.microsoft.com/office/drawing/2014/main" id="{10F09F68-2F8B-D44E-AECE-AC7A329B7984}"/>
              </a:ext>
            </a:extLst>
          </p:cNvPr>
          <p:cNvSpPr txBox="1">
            <a:spLocks/>
          </p:cNvSpPr>
          <p:nvPr/>
        </p:nvSpPr>
        <p:spPr>
          <a:xfrm>
            <a:off x="4869872" y="5534022"/>
            <a:ext cx="4073236" cy="7139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dirty="0">
                <a:latin typeface="Garamond" panose="02020404030301010803" pitchFamily="18" charset="0"/>
              </a:rPr>
              <a:t>Blue Morph</a:t>
            </a:r>
            <a:endParaRPr lang="en-US" sz="3600" baseline="-25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750734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42F9-4700-4310-BDF7-30A9A7C28A96}"/>
              </a:ext>
            </a:extLst>
          </p:cNvPr>
          <p:cNvSpPr>
            <a:spLocks noGrp="1"/>
          </p:cNvSpPr>
          <p:nvPr>
            <p:ph type="title"/>
          </p:nvPr>
        </p:nvSpPr>
        <p:spPr/>
        <p:txBody>
          <a:bodyPr/>
          <a:lstStyle/>
          <a:p>
            <a:pPr algn="ctr"/>
            <a:r>
              <a:rPr lang="en-US" dirty="0">
                <a:latin typeface="Garamond" panose="02020404030301010803" pitchFamily="18" charset="0"/>
              </a:rPr>
              <a:t>Good read… </a:t>
            </a:r>
          </a:p>
        </p:txBody>
      </p:sp>
      <p:pic>
        <p:nvPicPr>
          <p:cNvPr id="5" name="Content Placeholder 4">
            <a:extLst>
              <a:ext uri="{FF2B5EF4-FFF2-40B4-BE49-F238E27FC236}">
                <a16:creationId xmlns:a16="http://schemas.microsoft.com/office/drawing/2014/main" id="{001C1E3E-1FBC-4A17-8027-F32C21511A1F}"/>
              </a:ext>
            </a:extLst>
          </p:cNvPr>
          <p:cNvPicPr>
            <a:picLocks noGrp="1" noChangeAspect="1"/>
          </p:cNvPicPr>
          <p:nvPr>
            <p:ph idx="1"/>
          </p:nvPr>
        </p:nvPicPr>
        <p:blipFill>
          <a:blip r:embed="rId2"/>
          <a:stretch>
            <a:fillRect/>
          </a:stretch>
        </p:blipFill>
        <p:spPr>
          <a:xfrm>
            <a:off x="1123770" y="1589651"/>
            <a:ext cx="6896460" cy="4351338"/>
          </a:xfrm>
        </p:spPr>
      </p:pic>
      <p:sp>
        <p:nvSpPr>
          <p:cNvPr id="7" name="TextBox 6">
            <a:extLst>
              <a:ext uri="{FF2B5EF4-FFF2-40B4-BE49-F238E27FC236}">
                <a16:creationId xmlns:a16="http://schemas.microsoft.com/office/drawing/2014/main" id="{664FA92E-8580-41AE-872F-F3CCB0A6A932}"/>
              </a:ext>
            </a:extLst>
          </p:cNvPr>
          <p:cNvSpPr txBox="1"/>
          <p:nvPr/>
        </p:nvSpPr>
        <p:spPr>
          <a:xfrm>
            <a:off x="1749528" y="6354374"/>
            <a:ext cx="7266653" cy="276999"/>
          </a:xfrm>
          <a:prstGeom prst="rect">
            <a:avLst/>
          </a:prstGeom>
          <a:noFill/>
        </p:spPr>
        <p:txBody>
          <a:bodyPr wrap="square">
            <a:spAutoFit/>
          </a:bodyPr>
          <a:lstStyle/>
          <a:p>
            <a:r>
              <a:rPr lang="en-US" sz="1200" dirty="0">
                <a:hlinkClick r:id="rId3"/>
              </a:rPr>
              <a:t>https://towardsdatascience.com/a-zero-math-introduction-to-markov-chain-monte-carlo-methods-dcba889e0c50</a:t>
            </a:r>
            <a:r>
              <a:rPr lang="en-US" sz="1200" dirty="0"/>
              <a:t> </a:t>
            </a:r>
          </a:p>
        </p:txBody>
      </p:sp>
    </p:spTree>
    <p:extLst>
      <p:ext uri="{BB962C8B-B14F-4D97-AF65-F5344CB8AC3E}">
        <p14:creationId xmlns:p14="http://schemas.microsoft.com/office/powerpoint/2010/main" val="2162742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628650" y="3254547"/>
                <a:ext cx="6149139" cy="2605947"/>
              </a:xfrm>
            </p:spPr>
            <p:txBody>
              <a:bodyPr>
                <a:normAutofit/>
              </a:bodyPr>
              <a:lstStyle/>
              <a:p>
                <a:pPr marL="0" indent="0">
                  <a:buNone/>
                </a:pPr>
                <a:r>
                  <a:rPr lang="en-US" sz="2000" dirty="0">
                    <a:latin typeface="Garamond" panose="02020404030301010803" pitchFamily="18" charset="0"/>
                  </a:rPr>
                  <a:t>Number blue </a:t>
                </a:r>
                <a:r>
                  <a:rPr lang="en-US" sz="2000" dirty="0" err="1">
                    <a:latin typeface="Garamond" panose="02020404030301010803" pitchFamily="18" charset="0"/>
                  </a:rPr>
                  <a:t>geese</a:t>
                </a:r>
                <a:r>
                  <a:rPr lang="en-US" sz="2000" i="1" baseline="-25000" dirty="0" err="1">
                    <a:latin typeface="Garamond" panose="02020404030301010803" pitchFamily="18" charset="0"/>
                  </a:rPr>
                  <a:t>i</a:t>
                </a:r>
                <a:r>
                  <a:rPr lang="en-US" sz="2000" dirty="0">
                    <a:latin typeface="Garamond" panose="02020404030301010803" pitchFamily="18" charset="0"/>
                  </a:rPr>
                  <a:t> ~ Binomial(Total Geese, </a:t>
                </a:r>
                <a14:m>
                  <m:oMath xmlns:m="http://schemas.openxmlformats.org/officeDocument/2006/math">
                    <m:r>
                      <m:rPr>
                        <m:nor/>
                      </m:rPr>
                      <a:rPr lang="en-US" sz="2000" i="1" dirty="0">
                        <a:latin typeface="Garamond" panose="02020404030301010803" pitchFamily="18" charset="0"/>
                      </a:rPr>
                      <m:t>p</m:t>
                    </m:r>
                    <m:r>
                      <m:rPr>
                        <m:nor/>
                      </m:rPr>
                      <a:rPr lang="en-US" sz="2000" i="1" baseline="-25000" dirty="0">
                        <a:latin typeface="Garamond" panose="02020404030301010803" pitchFamily="18" charset="0"/>
                      </a:rPr>
                      <m:t>i</m:t>
                    </m:r>
                  </m:oMath>
                </a14:m>
                <a:r>
                  <a:rPr lang="en-US" sz="2000" dirty="0">
                    <a:latin typeface="Garamond" panose="02020404030301010803" pitchFamily="18" charset="0"/>
                  </a:rPr>
                  <a:t>)</a:t>
                </a:r>
              </a:p>
              <a:p>
                <a:pPr marL="0" indent="0">
                  <a:buNone/>
                </a:pPr>
                <a:r>
                  <a:rPr lang="en-US" sz="2000" dirty="0">
                    <a:latin typeface="Garamond" panose="02020404030301010803" pitchFamily="18" charset="0"/>
                  </a:rPr>
                  <a:t>logit(</a:t>
                </a:r>
                <a:r>
                  <a:rPr lang="en-US" sz="2000" i="1" dirty="0">
                    <a:latin typeface="Garamond" panose="02020404030301010803" pitchFamily="18" charset="0"/>
                  </a:rPr>
                  <a:t>p</a:t>
                </a:r>
                <a:r>
                  <a:rPr lang="en-US" sz="2000" baseline="-25000" dirty="0">
                    <a:latin typeface="Garamond" panose="02020404030301010803" pitchFamily="18" charset="0"/>
                  </a:rPr>
                  <a:t>i</a:t>
                </a:r>
                <a:r>
                  <a:rPr lang="en-US" sz="2000" dirty="0">
                    <a:latin typeface="Garamond" panose="02020404030301010803" pitchFamily="18" charset="0"/>
                  </a:rPr>
                  <a:t>)</a:t>
                </a:r>
                <a:r>
                  <a:rPr lang="en-US" sz="2000" i="1" baseline="-25000" dirty="0">
                    <a:latin typeface="Garamond" panose="02020404030301010803" pitchFamily="18" charset="0"/>
                  </a:rPr>
                  <a:t>  </a:t>
                </a:r>
                <a:r>
                  <a:rPr lang="en-US" sz="2000" dirty="0">
                    <a:latin typeface="Garamond" panose="02020404030301010803"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𝛼</m:t>
                    </m:r>
                    <m:r>
                      <a:rPr lang="en-US" sz="2000" b="0" i="0" smtClean="0">
                        <a:latin typeface="Cambria Math" panose="02040503050406030204" pitchFamily="18" charset="0"/>
                        <a:ea typeface="Cambria Math" panose="02040503050406030204" pitchFamily="18" charset="0"/>
                      </a:rPr>
                      <m:t> </m:t>
                    </m:r>
                  </m:oMath>
                </a14:m>
                <a:r>
                  <a:rPr lang="en-US" sz="2000" dirty="0">
                    <a:latin typeface="Cambria Math" panose="02040503050406030204" pitchFamily="18" charset="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𝛽</m:t>
                    </m:r>
                    <m:r>
                      <m:rPr>
                        <m:nor/>
                      </m:rPr>
                      <a:rPr lang="en-US" sz="2000" b="0" i="1" baseline="-25000" smtClean="0">
                        <a:latin typeface="Cambria Math" panose="02040503050406030204" pitchFamily="18" charset="0"/>
                        <a:ea typeface="Cambria Math" panose="02040503050406030204" pitchFamily="18" charset="0"/>
                      </a:rPr>
                      <m:t>b</m:t>
                    </m:r>
                    <m:r>
                      <m:rPr>
                        <m:nor/>
                      </m:rPr>
                      <a:rPr lang="en-US" sz="2000" b="0" i="1" smtClean="0">
                        <a:latin typeface="Cambria Math" panose="02040503050406030204" pitchFamily="18" charset="0"/>
                        <a:ea typeface="Cambria Math" panose="02040503050406030204" pitchFamily="18" charset="0"/>
                      </a:rPr>
                      <m:t>Site</m:t>
                    </m:r>
                    <m:r>
                      <m:rPr>
                        <m:nor/>
                      </m:rPr>
                      <a:rPr lang="en-US" sz="2000" b="0" i="1" smtClean="0">
                        <a:latin typeface="Cambria Math" panose="02040503050406030204" pitchFamily="18" charset="0"/>
                        <a:ea typeface="Cambria Math" panose="02040503050406030204" pitchFamily="18" charset="0"/>
                      </a:rPr>
                      <m:t> </m:t>
                    </m:r>
                    <m:r>
                      <m:rPr>
                        <m:nor/>
                      </m:rPr>
                      <a:rPr lang="en-US" sz="2000" b="0" i="1" smtClean="0">
                        <a:latin typeface="Cambria Math" panose="02040503050406030204" pitchFamily="18" charset="0"/>
                        <a:ea typeface="Cambria Math" panose="02040503050406030204" pitchFamily="18" charset="0"/>
                      </a:rPr>
                      <m:t>B</m:t>
                    </m:r>
                  </m:oMath>
                </a14:m>
                <a:r>
                  <a:rPr lang="en-US" sz="2000" dirty="0">
                    <a:latin typeface="Cambria Math" panose="02040503050406030204" pitchFamily="18" charset="0"/>
                    <a:ea typeface="Cambria Math" panose="02040503050406030204" pitchFamily="18" charset="0"/>
                  </a:rPr>
                  <a:t> + </a:t>
                </a:r>
                <a14:m>
                  <m:oMath xmlns:m="http://schemas.openxmlformats.org/officeDocument/2006/math">
                    <m:r>
                      <a:rPr lang="en-US" sz="2000" i="1">
                        <a:latin typeface="Cambria Math" panose="02040503050406030204" pitchFamily="18" charset="0"/>
                        <a:ea typeface="Cambria Math" panose="02040503050406030204" pitchFamily="18" charset="0"/>
                      </a:rPr>
                      <m:t>𝛽</m:t>
                    </m:r>
                    <m:r>
                      <m:rPr>
                        <m:nor/>
                      </m:rPr>
                      <a:rPr lang="en-US" sz="2000" b="0" i="1" baseline="-25000" smtClean="0">
                        <a:latin typeface="Cambria Math" panose="02040503050406030204" pitchFamily="18" charset="0"/>
                        <a:ea typeface="Cambria Math" panose="02040503050406030204" pitchFamily="18" charset="0"/>
                      </a:rPr>
                      <m:t>C</m:t>
                    </m:r>
                    <m:r>
                      <m:rPr>
                        <m:nor/>
                      </m:rPr>
                      <a:rPr lang="en-US" sz="2000" b="0" i="1" smtClean="0">
                        <a:latin typeface="Cambria Math" panose="02040503050406030204" pitchFamily="18" charset="0"/>
                        <a:ea typeface="Cambria Math" panose="02040503050406030204" pitchFamily="18" charset="0"/>
                      </a:rPr>
                      <m:t>Site</m:t>
                    </m:r>
                    <m:r>
                      <m:rPr>
                        <m:nor/>
                      </m:rPr>
                      <a:rPr lang="en-US" sz="2000" b="0" i="1" smtClean="0">
                        <a:latin typeface="Cambria Math" panose="02040503050406030204" pitchFamily="18" charset="0"/>
                        <a:ea typeface="Cambria Math" panose="02040503050406030204" pitchFamily="18" charset="0"/>
                      </a:rPr>
                      <m:t> </m:t>
                    </m:r>
                    <m:r>
                      <m:rPr>
                        <m:nor/>
                      </m:rPr>
                      <a:rPr lang="en-US" sz="2000" b="0" i="1" smtClean="0">
                        <a:latin typeface="Cambria Math" panose="02040503050406030204" pitchFamily="18" charset="0"/>
                        <a:ea typeface="Cambria Math" panose="02040503050406030204" pitchFamily="18" charset="0"/>
                      </a:rPr>
                      <m:t>C</m:t>
                    </m:r>
                  </m:oMath>
                </a14:m>
                <a:endParaRPr lang="en-US" sz="2000" dirty="0">
                  <a:latin typeface="Garamond" panose="02020404030301010803" pitchFamily="18" charset="0"/>
                </a:endParaRPr>
              </a:p>
              <a:p>
                <a:pPr marL="0" indent="0">
                  <a:buNone/>
                </a:pPr>
                <a14:m>
                  <m:oMath xmlns:m="http://schemas.openxmlformats.org/officeDocument/2006/math">
                    <m:r>
                      <a:rPr lang="en-US" sz="2000" i="1">
                        <a:latin typeface="Cambria Math" panose="02040503050406030204" pitchFamily="18" charset="0"/>
                        <a:ea typeface="Cambria Math" panose="02040503050406030204" pitchFamily="18" charset="0"/>
                      </a:rPr>
                      <m:t>𝛼</m:t>
                    </m:r>
                  </m:oMath>
                </a14:m>
                <a:r>
                  <a:rPr lang="en-US" sz="2000" dirty="0">
                    <a:latin typeface="Garamond" panose="02020404030301010803" pitchFamily="18" charset="0"/>
                  </a:rPr>
                  <a:t> ~ Normal(0, 2)</a:t>
                </a:r>
              </a:p>
              <a:p>
                <a:pPr marL="0" indent="0">
                  <a:buNone/>
                </a:pPr>
                <a14:m>
                  <m:oMath xmlns:m="http://schemas.openxmlformats.org/officeDocument/2006/math">
                    <m:r>
                      <a:rPr lang="en-US" sz="2000" i="1">
                        <a:latin typeface="Cambria Math" panose="02040503050406030204" pitchFamily="18" charset="0"/>
                        <a:ea typeface="Cambria Math" panose="02040503050406030204" pitchFamily="18" charset="0"/>
                      </a:rPr>
                      <m:t>𝛽</m:t>
                    </m:r>
                    <m:r>
                      <m:rPr>
                        <m:nor/>
                      </m:rPr>
                      <a:rPr lang="en-US" sz="2000" b="0" i="1" baseline="-25000" smtClean="0">
                        <a:latin typeface="Cambria Math" panose="02040503050406030204" pitchFamily="18" charset="0"/>
                        <a:ea typeface="Cambria Math" panose="02040503050406030204" pitchFamily="18" charset="0"/>
                      </a:rPr>
                      <m:t>B</m:t>
                    </m:r>
                  </m:oMath>
                </a14:m>
                <a:r>
                  <a:rPr lang="en-US" sz="2000" dirty="0">
                    <a:latin typeface="Garamond" panose="02020404030301010803" pitchFamily="18" charset="0"/>
                  </a:rPr>
                  <a:t> ~ Normal(0, 1)</a:t>
                </a:r>
              </a:p>
              <a:p>
                <a:pPr marL="0" indent="0">
                  <a:buNone/>
                </a:pPr>
                <a14:m>
                  <m:oMath xmlns:m="http://schemas.openxmlformats.org/officeDocument/2006/math">
                    <m:r>
                      <a:rPr lang="en-US" sz="2000" i="1">
                        <a:latin typeface="Cambria Math" panose="02040503050406030204" pitchFamily="18" charset="0"/>
                        <a:ea typeface="Cambria Math" panose="02040503050406030204" pitchFamily="18" charset="0"/>
                      </a:rPr>
                      <m:t>𝛽</m:t>
                    </m:r>
                    <m:r>
                      <m:rPr>
                        <m:nor/>
                      </m:rPr>
                      <a:rPr lang="en-US" sz="2000" b="0" i="1" baseline="-25000" smtClean="0">
                        <a:latin typeface="Cambria Math" panose="02040503050406030204" pitchFamily="18" charset="0"/>
                        <a:ea typeface="Cambria Math" panose="02040503050406030204" pitchFamily="18" charset="0"/>
                      </a:rPr>
                      <m:t>C</m:t>
                    </m:r>
                  </m:oMath>
                </a14:m>
                <a:r>
                  <a:rPr lang="en-US" sz="2000" dirty="0">
                    <a:latin typeface="Garamond" panose="02020404030301010803" pitchFamily="18" charset="0"/>
                  </a:rPr>
                  <a:t> ~ Normal(0, 1)</a:t>
                </a: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628650" y="3254547"/>
                <a:ext cx="6149139" cy="2605947"/>
              </a:xfrm>
              <a:blipFill>
                <a:blip r:embed="rId3"/>
                <a:stretch>
                  <a:fillRect l="-991" t="-2342"/>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F4EF0511-81B3-6343-A72A-32F16288DC76}"/>
              </a:ext>
            </a:extLst>
          </p:cNvPr>
          <p:cNvSpPr>
            <a:spLocks noGrp="1"/>
          </p:cNvSpPr>
          <p:nvPr>
            <p:ph type="title"/>
          </p:nvPr>
        </p:nvSpPr>
        <p:spPr>
          <a:xfrm>
            <a:off x="0" y="478629"/>
            <a:ext cx="9144000" cy="997246"/>
          </a:xfrm>
        </p:spPr>
        <p:txBody>
          <a:bodyPr>
            <a:normAutofit/>
          </a:bodyPr>
          <a:lstStyle/>
          <a:p>
            <a:pPr algn="ctr"/>
            <a:r>
              <a:rPr lang="en-US" sz="3200" dirty="0">
                <a:latin typeface="Garamond" panose="02020404030301010803" pitchFamily="18" charset="0"/>
              </a:rPr>
              <a:t>Binomial GLM for </a:t>
            </a:r>
            <a:br>
              <a:rPr lang="en-US" sz="3200" dirty="0">
                <a:latin typeface="Garamond" panose="02020404030301010803" pitchFamily="18" charset="0"/>
              </a:rPr>
            </a:br>
            <a:r>
              <a:rPr lang="en-US" sz="3200" dirty="0">
                <a:latin typeface="Garamond" panose="02020404030301010803" pitchFamily="18" charset="0"/>
              </a:rPr>
              <a:t>Snow Geese Example</a:t>
            </a:r>
            <a:endParaRPr lang="en-US" sz="2400" dirty="0">
              <a:latin typeface="Garamond" panose="02020404030301010803" pitchFamily="18" charset="0"/>
            </a:endParaRPr>
          </a:p>
        </p:txBody>
      </p:sp>
      <p:sp>
        <p:nvSpPr>
          <p:cNvPr id="5" name="TextBox 4">
            <a:extLst>
              <a:ext uri="{FF2B5EF4-FFF2-40B4-BE49-F238E27FC236}">
                <a16:creationId xmlns:a16="http://schemas.microsoft.com/office/drawing/2014/main" id="{A50D1862-E462-4FE9-A67E-B8F5803F59B2}"/>
              </a:ext>
            </a:extLst>
          </p:cNvPr>
          <p:cNvSpPr txBox="1"/>
          <p:nvPr/>
        </p:nvSpPr>
        <p:spPr>
          <a:xfrm>
            <a:off x="628650" y="1520014"/>
            <a:ext cx="7535636" cy="1323439"/>
          </a:xfrm>
          <a:prstGeom prst="rect">
            <a:avLst/>
          </a:prstGeom>
          <a:noFill/>
        </p:spPr>
        <p:txBody>
          <a:bodyPr wrap="square">
            <a:spAutoFit/>
          </a:bodyPr>
          <a:lstStyle/>
          <a:p>
            <a:r>
              <a:rPr lang="en-US" sz="2000" b="1" dirty="0">
                <a:latin typeface="Garamond" panose="02020404030301010803" pitchFamily="18" charset="0"/>
              </a:rPr>
              <a:t>Outcome: </a:t>
            </a:r>
          </a:p>
          <a:p>
            <a:pPr marL="342900" indent="-342900">
              <a:buFont typeface="Arial" panose="020B0604020202020204" pitchFamily="34" charset="0"/>
              <a:buChar char="•"/>
            </a:pPr>
            <a:r>
              <a:rPr lang="en-US" sz="2000" dirty="0">
                <a:latin typeface="Garamond" panose="02020404030301010803" pitchFamily="18" charset="0"/>
              </a:rPr>
              <a:t>Number of geese observed</a:t>
            </a:r>
          </a:p>
          <a:p>
            <a:r>
              <a:rPr lang="en-US" sz="2000" b="1" dirty="0">
                <a:latin typeface="Garamond" panose="02020404030301010803" pitchFamily="18" charset="0"/>
              </a:rPr>
              <a:t>Predictors: </a:t>
            </a:r>
          </a:p>
          <a:p>
            <a:pPr marL="342900" indent="-342900">
              <a:buFont typeface="Arial" panose="020B0604020202020204" pitchFamily="34" charset="0"/>
              <a:buChar char="•"/>
            </a:pPr>
            <a:r>
              <a:rPr lang="en-US" sz="2000" dirty="0">
                <a:latin typeface="Garamond" panose="02020404030301010803" pitchFamily="18" charset="0"/>
              </a:rPr>
              <a:t>Site</a:t>
            </a:r>
          </a:p>
        </p:txBody>
      </p:sp>
    </p:spTree>
    <p:extLst>
      <p:ext uri="{BB962C8B-B14F-4D97-AF65-F5344CB8AC3E}">
        <p14:creationId xmlns:p14="http://schemas.microsoft.com/office/powerpoint/2010/main" val="1557159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7A0D60A-FF78-E24D-BD3C-661F32905ED5}"/>
              </a:ext>
            </a:extLst>
          </p:cNvPr>
          <p:cNvSpPr>
            <a:spLocks noGrp="1"/>
          </p:cNvSpPr>
          <p:nvPr>
            <p:ph type="title"/>
          </p:nvPr>
        </p:nvSpPr>
        <p:spPr>
          <a:xfrm>
            <a:off x="628650" y="365126"/>
            <a:ext cx="7886700" cy="1325563"/>
          </a:xfrm>
        </p:spPr>
        <p:txBody>
          <a:bodyPr/>
          <a:lstStyle/>
          <a:p>
            <a:pPr algn="ctr"/>
            <a:r>
              <a:rPr lang="en-US" sz="3600" dirty="0">
                <a:latin typeface="Garamond" panose="02020404030301010803" pitchFamily="18" charset="0"/>
              </a:rPr>
              <a:t>Validating MCMC Chains</a:t>
            </a:r>
            <a:endParaRPr lang="en-US" sz="3600" dirty="0">
              <a:latin typeface="Monaco" pitchFamily="2" charset="0"/>
            </a:endParaRPr>
          </a:p>
        </p:txBody>
      </p:sp>
      <p:sp>
        <p:nvSpPr>
          <p:cNvPr id="6" name="Content Placeholder 4">
            <a:extLst>
              <a:ext uri="{FF2B5EF4-FFF2-40B4-BE49-F238E27FC236}">
                <a16:creationId xmlns:a16="http://schemas.microsoft.com/office/drawing/2014/main" id="{FFB375FE-6E52-BC4D-A0B0-829487211303}"/>
              </a:ext>
            </a:extLst>
          </p:cNvPr>
          <p:cNvSpPr>
            <a:spLocks noGrp="1"/>
          </p:cNvSpPr>
          <p:nvPr>
            <p:ph idx="1"/>
          </p:nvPr>
        </p:nvSpPr>
        <p:spPr>
          <a:xfrm>
            <a:off x="628650" y="1690688"/>
            <a:ext cx="7886700" cy="5167311"/>
          </a:xfrm>
        </p:spPr>
        <p:txBody>
          <a:bodyPr>
            <a:normAutofit/>
          </a:bodyPr>
          <a:lstStyle/>
          <a:p>
            <a:r>
              <a:rPr lang="en-US" dirty="0">
                <a:latin typeface="Garamond" panose="02020404030301010803" pitchFamily="18" charset="0"/>
              </a:rPr>
              <a:t>Plot chain trace plots to check for </a:t>
            </a:r>
            <a:r>
              <a:rPr lang="en-US" i="1" dirty="0">
                <a:latin typeface="Garamond" panose="02020404030301010803" pitchFamily="18" charset="0"/>
              </a:rPr>
              <a:t>stationarity </a:t>
            </a:r>
            <a:r>
              <a:rPr lang="en-US" dirty="0">
                <a:latin typeface="Garamond" panose="02020404030301010803" pitchFamily="18" charset="0"/>
              </a:rPr>
              <a:t>and </a:t>
            </a:r>
            <a:r>
              <a:rPr lang="en-US" i="1" dirty="0">
                <a:latin typeface="Garamond" panose="02020404030301010803" pitchFamily="18" charset="0"/>
              </a:rPr>
              <a:t>mixing</a:t>
            </a:r>
          </a:p>
          <a:p>
            <a:endParaRPr lang="en-US" dirty="0">
              <a:latin typeface="Garamond" panose="02020404030301010803" pitchFamily="18" charset="0"/>
            </a:endParaRPr>
          </a:p>
          <a:p>
            <a:r>
              <a:rPr lang="en-US" dirty="0">
                <a:latin typeface="Garamond" panose="02020404030301010803" pitchFamily="18" charset="0"/>
              </a:rPr>
              <a:t>Examine fit statistics like </a:t>
            </a:r>
            <a:r>
              <a:rPr lang="en-US" dirty="0" err="1">
                <a:latin typeface="Garamond" panose="02020404030301010803" pitchFamily="18" charset="0"/>
              </a:rPr>
              <a:t>Rhat</a:t>
            </a:r>
            <a:endParaRPr lang="en-US" dirty="0">
              <a:latin typeface="Garamond" panose="02020404030301010803" pitchFamily="18" charset="0"/>
            </a:endParaRPr>
          </a:p>
          <a:p>
            <a:pPr lvl="1"/>
            <a:r>
              <a:rPr lang="en-US" dirty="0">
                <a:latin typeface="Garamond" panose="02020404030301010803" pitchFamily="18" charset="0"/>
              </a:rPr>
              <a:t>Values for each parameter should converge towards 1.00</a:t>
            </a:r>
          </a:p>
          <a:p>
            <a:endParaRPr lang="en-US" dirty="0">
              <a:latin typeface="Garamond" panose="02020404030301010803" pitchFamily="18" charset="0"/>
            </a:endParaRPr>
          </a:p>
          <a:p>
            <a:r>
              <a:rPr lang="en-US" dirty="0">
                <a:latin typeface="Garamond" panose="02020404030301010803" pitchFamily="18" charset="0"/>
              </a:rPr>
              <a:t>In general, running multiple chains can help assure us that chains are converging on the target distribution</a:t>
            </a:r>
          </a:p>
          <a:p>
            <a:pPr lvl="1"/>
            <a:r>
              <a:rPr lang="en-US" dirty="0">
                <a:latin typeface="Garamond" panose="02020404030301010803" pitchFamily="18" charset="0"/>
              </a:rPr>
              <a:t>MCMC methods are guaranteed to converge towards the target distribution in the infinite. But we’re not running our chains for infinite time…</a:t>
            </a:r>
          </a:p>
        </p:txBody>
      </p:sp>
    </p:spTree>
    <p:extLst>
      <p:ext uri="{BB962C8B-B14F-4D97-AF65-F5344CB8AC3E}">
        <p14:creationId xmlns:p14="http://schemas.microsoft.com/office/powerpoint/2010/main" val="164882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Diagram&#10;&#10;Description automatically generated">
            <a:extLst>
              <a:ext uri="{FF2B5EF4-FFF2-40B4-BE49-F238E27FC236}">
                <a16:creationId xmlns:a16="http://schemas.microsoft.com/office/drawing/2014/main" id="{F7CD1A92-223E-405B-98B0-56206756C1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6518" r="8267" b="-1"/>
          <a:stretch/>
        </p:blipFill>
        <p:spPr>
          <a:xfrm>
            <a:off x="-2285" y="10"/>
            <a:ext cx="9143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04487C-D045-44F2-A160-07D37B79F155}"/>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a:solidFill>
                  <a:srgbClr val="FFFFFF"/>
                </a:solidFill>
              </a:rPr>
              <a:t>Lecture code, part 1</a:t>
            </a:r>
          </a:p>
        </p:txBody>
      </p:sp>
    </p:spTree>
    <p:extLst>
      <p:ext uri="{BB962C8B-B14F-4D97-AF65-F5344CB8AC3E}">
        <p14:creationId xmlns:p14="http://schemas.microsoft.com/office/powerpoint/2010/main" val="308792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From Linear Models to</a:t>
            </a:r>
            <a:br>
              <a:rPr lang="en-US" dirty="0">
                <a:latin typeface="Garamond" panose="02020404030301010803" pitchFamily="18" charset="0"/>
              </a:rPr>
            </a:br>
            <a:r>
              <a:rPr lang="en-US" dirty="0">
                <a:latin typeface="Garamond" panose="02020404030301010803" pitchFamily="18" charset="0"/>
              </a:rPr>
              <a:t>Generalized Linear Models (GLMs)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2483422"/>
                <a:ext cx="8369877" cy="3467952"/>
              </a:xfrm>
            </p:spPr>
            <p:txBody>
              <a:bodyPr>
                <a:noAutofit/>
              </a:bodyPr>
              <a:lstStyle/>
              <a:p>
                <a:pPr marL="0" indent="0" algn="ctr">
                  <a:buNone/>
                </a:pPr>
                <a:r>
                  <a:rPr lang="en-US" sz="3200" dirty="0">
                    <a:latin typeface="Garamond" panose="02020404030301010803" pitchFamily="18" charset="0"/>
                  </a:rPr>
                  <a:t>In a typical linear model,</a:t>
                </a:r>
              </a:p>
              <a:p>
                <a:pPr marL="0" indent="0" algn="ctr">
                  <a:buNone/>
                </a:pPr>
                <a:r>
                  <a:rPr lang="en-US" sz="3200" dirty="0">
                    <a:latin typeface="Garamond" panose="02020404030301010803" pitchFamily="18" charset="0"/>
                  </a:rPr>
                  <a:t>we adopt a Gaussian distribution</a:t>
                </a:r>
              </a:p>
              <a:p>
                <a:pPr marL="0" indent="0" algn="ctr">
                  <a:buNone/>
                </a:pPr>
                <a:r>
                  <a:rPr lang="en-US" sz="3200" dirty="0">
                    <a:latin typeface="Garamond" panose="02020404030301010803" pitchFamily="18" charset="0"/>
                  </a:rPr>
                  <a:t>and model the mean (</a:t>
                </a:r>
                <a14:m>
                  <m:oMath xmlns:m="http://schemas.openxmlformats.org/officeDocument/2006/math">
                    <m:r>
                      <a:rPr lang="en-US" sz="3200" i="1">
                        <a:latin typeface="Cambria Math" panose="02040503050406030204" pitchFamily="18" charset="0"/>
                        <a:ea typeface="Cambria Math" panose="02040503050406030204" pitchFamily="18" charset="0"/>
                      </a:rPr>
                      <m:t>𝜇</m:t>
                    </m:r>
                  </m:oMath>
                </a14:m>
                <a:r>
                  <a:rPr lang="en-US" sz="3200" dirty="0">
                    <a:latin typeface="Garamond" panose="02020404030301010803" pitchFamily="18" charset="0"/>
                  </a:rPr>
                  <a:t>) parameter:</a:t>
                </a:r>
              </a:p>
              <a:p>
                <a:pPr marL="0" indent="0" algn="ctr">
                  <a:buNone/>
                </a:pPr>
                <a:endParaRPr lang="en-US" sz="1600" dirty="0">
                  <a:latin typeface="Garamond" panose="02020404030301010803" pitchFamily="18" charset="0"/>
                </a:endParaRPr>
              </a:p>
              <a:p>
                <a:pPr marL="0" indent="0" algn="ctr">
                  <a:buNone/>
                </a:pPr>
                <a:r>
                  <a:rPr lang="en-US" sz="3200" i="1" dirty="0" err="1">
                    <a:latin typeface="Garamond" panose="02020404030301010803" pitchFamily="18" charset="0"/>
                  </a:rPr>
                  <a:t>y</a:t>
                </a:r>
                <a:r>
                  <a:rPr lang="en-US" sz="3200" i="1" baseline="-25000" dirty="0" err="1">
                    <a:latin typeface="Garamond" panose="02020404030301010803" pitchFamily="18" charset="0"/>
                  </a:rPr>
                  <a:t>i</a:t>
                </a:r>
                <a:r>
                  <a:rPr lang="en-US" sz="3200" dirty="0">
                    <a:latin typeface="Garamond" panose="02020404030301010803" pitchFamily="18" charset="0"/>
                  </a:rPr>
                  <a:t> ~ Normal(</a:t>
                </a:r>
                <a14:m>
                  <m:oMath xmlns:m="http://schemas.openxmlformats.org/officeDocument/2006/math">
                    <m:r>
                      <a:rPr lang="en-US" sz="3200" i="1">
                        <a:latin typeface="Cambria Math" panose="02040503050406030204" pitchFamily="18" charset="0"/>
                        <a:ea typeface="Cambria Math" panose="02040503050406030204" pitchFamily="18" charset="0"/>
                      </a:rPr>
                      <m:t>𝜇</m:t>
                    </m:r>
                  </m:oMath>
                </a14:m>
                <a:r>
                  <a:rPr lang="en-US" sz="3200" i="1" baseline="-25000" dirty="0">
                    <a:latin typeface="Garamond" panose="02020404030301010803" pitchFamily="18" charset="0"/>
                  </a:rPr>
                  <a:t>i</a:t>
                </a:r>
                <a:r>
                  <a:rPr lang="en-US" sz="3200" dirty="0">
                    <a:latin typeface="Garamond" panose="02020404030301010803" pitchFamily="18" charset="0"/>
                  </a:rPr>
                  <a:t>, </a:t>
                </a:r>
                <a14:m>
                  <m:oMath xmlns:m="http://schemas.openxmlformats.org/officeDocument/2006/math">
                    <m:r>
                      <a:rPr lang="en-US" sz="3200" i="1">
                        <a:latin typeface="Cambria Math" panose="02040503050406030204" pitchFamily="18" charset="0"/>
                        <a:ea typeface="Cambria Math" panose="02040503050406030204" pitchFamily="18" charset="0"/>
                      </a:rPr>
                      <m:t>𝜎</m:t>
                    </m:r>
                  </m:oMath>
                </a14:m>
                <a:r>
                  <a:rPr lang="en-US" sz="3200" dirty="0">
                    <a:latin typeface="Garamond" panose="02020404030301010803" pitchFamily="18" charset="0"/>
                  </a:rPr>
                  <a:t>)</a:t>
                </a:r>
              </a:p>
              <a:p>
                <a:pPr marL="0" indent="0" algn="ctr">
                  <a:buNone/>
                </a:pPr>
                <a14:m>
                  <m:oMath xmlns:m="http://schemas.openxmlformats.org/officeDocument/2006/math">
                    <m:r>
                      <a:rPr lang="en-US" sz="3200" i="1">
                        <a:latin typeface="Cambria Math" panose="02040503050406030204" pitchFamily="18" charset="0"/>
                        <a:ea typeface="Cambria Math" panose="02040503050406030204" pitchFamily="18" charset="0"/>
                      </a:rPr>
                      <m:t>𝜇</m:t>
                    </m:r>
                    <m:r>
                      <m:rPr>
                        <m:nor/>
                      </m:rPr>
                      <a:rPr lang="en-US" sz="3200" i="1" baseline="-25000" dirty="0" smtClean="0">
                        <a:latin typeface="Garamond" panose="02020404030301010803" pitchFamily="18" charset="0"/>
                      </a:rPr>
                      <m:t>i</m:t>
                    </m:r>
                  </m:oMath>
                </a14:m>
                <a:r>
                  <a:rPr lang="en-US" sz="3200" dirty="0">
                    <a:latin typeface="Garamond" panose="02020404030301010803" pitchFamily="18" charset="0"/>
                  </a:rPr>
                  <a:t> = </a:t>
                </a:r>
                <a14:m>
                  <m:oMath xmlns:m="http://schemas.openxmlformats.org/officeDocument/2006/math">
                    <m:r>
                      <a:rPr lang="en-US" sz="3200" i="1" smtClean="0">
                        <a:latin typeface="Cambria Math" panose="02040503050406030204" pitchFamily="18" charset="0"/>
                        <a:ea typeface="Cambria Math" panose="02040503050406030204" pitchFamily="18" charset="0"/>
                      </a:rPr>
                      <m:t>𝛼</m:t>
                    </m:r>
                  </m:oMath>
                </a14:m>
                <a:r>
                  <a:rPr lang="en-US" sz="3200" dirty="0">
                    <a:latin typeface="Cambria Math" panose="02040503050406030204" pitchFamily="18" charset="0"/>
                    <a:ea typeface="Cambria Math" panose="02040503050406030204" pitchFamily="18" charset="0"/>
                  </a:rPr>
                  <a:t> + </a:t>
                </a:r>
                <a14:m>
                  <m:oMath xmlns:m="http://schemas.openxmlformats.org/officeDocument/2006/math">
                    <m:r>
                      <a:rPr lang="en-US" sz="3200" i="1" smtClean="0">
                        <a:latin typeface="Cambria Math" panose="02040503050406030204" pitchFamily="18" charset="0"/>
                        <a:ea typeface="Cambria Math" panose="02040503050406030204" pitchFamily="18" charset="0"/>
                      </a:rPr>
                      <m:t>𝛽</m:t>
                    </m:r>
                    <m:r>
                      <m:rPr>
                        <m:nor/>
                      </m:rPr>
                      <a:rPr lang="en-US" sz="3200" b="0" i="1" smtClean="0">
                        <a:latin typeface="Cambria Math" panose="02040503050406030204" pitchFamily="18" charset="0"/>
                        <a:ea typeface="Cambria Math" panose="02040503050406030204" pitchFamily="18" charset="0"/>
                      </a:rPr>
                      <m:t>x</m:t>
                    </m:r>
                    <m:r>
                      <m:rPr>
                        <m:nor/>
                      </m:rPr>
                      <a:rPr lang="en-US" sz="3200" i="1" baseline="-25000" dirty="0">
                        <a:latin typeface="Cambria Math" panose="02040503050406030204" pitchFamily="18" charset="0"/>
                        <a:ea typeface="Cambria Math" panose="02040503050406030204" pitchFamily="18" charset="0"/>
                      </a:rPr>
                      <m:t>i</m:t>
                    </m:r>
                  </m:oMath>
                </a14:m>
                <a:endParaRPr lang="en-US" sz="3200" baseline="-25000"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2483422"/>
                <a:ext cx="8369877" cy="3467952"/>
              </a:xfrm>
              <a:blipFill>
                <a:blip r:embed="rId3"/>
                <a:stretch>
                  <a:fillRect t="-3515"/>
                </a:stretch>
              </a:blipFill>
            </p:spPr>
            <p:txBody>
              <a:bodyPr/>
              <a:lstStyle/>
              <a:p>
                <a:r>
                  <a:rPr lang="en-US">
                    <a:noFill/>
                  </a:rPr>
                  <a:t> </a:t>
                </a:r>
              </a:p>
            </p:txBody>
          </p:sp>
        </mc:Fallback>
      </mc:AlternateContent>
    </p:spTree>
    <p:extLst>
      <p:ext uri="{BB962C8B-B14F-4D97-AF65-F5344CB8AC3E}">
        <p14:creationId xmlns:p14="http://schemas.microsoft.com/office/powerpoint/2010/main" val="236894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2398580"/>
                <a:ext cx="8369877" cy="3298269"/>
              </a:xfrm>
            </p:spPr>
            <p:txBody>
              <a:bodyPr>
                <a:noAutofit/>
              </a:bodyPr>
              <a:lstStyle/>
              <a:p>
                <a:pPr marL="0" indent="0" algn="ctr">
                  <a:buNone/>
                </a:pPr>
                <a:r>
                  <a:rPr lang="en-US" sz="3200" dirty="0">
                    <a:latin typeface="Garamond" panose="02020404030301010803" pitchFamily="18" charset="0"/>
                  </a:rPr>
                  <a:t>In a generalized linear model,</a:t>
                </a:r>
              </a:p>
              <a:p>
                <a:pPr marL="0" indent="0" algn="ctr">
                  <a:buNone/>
                </a:pPr>
                <a:r>
                  <a:rPr lang="en-US" sz="3200" dirty="0">
                    <a:latin typeface="Garamond" panose="02020404030301010803" pitchFamily="18" charset="0"/>
                  </a:rPr>
                  <a:t>we adopt </a:t>
                </a:r>
                <a:r>
                  <a:rPr lang="en-US" sz="3200" dirty="0">
                    <a:solidFill>
                      <a:srgbClr val="FF0000"/>
                    </a:solidFill>
                    <a:latin typeface="Garamond" panose="02020404030301010803" pitchFamily="18" charset="0"/>
                  </a:rPr>
                  <a:t>some other distribution</a:t>
                </a:r>
              </a:p>
              <a:p>
                <a:pPr marL="0" indent="0" algn="ctr">
                  <a:buNone/>
                </a:pPr>
                <a:r>
                  <a:rPr lang="en-US" sz="3200" dirty="0">
                    <a:latin typeface="Garamond" panose="02020404030301010803" pitchFamily="18" charset="0"/>
                  </a:rPr>
                  <a:t>and model </a:t>
                </a:r>
                <a:r>
                  <a:rPr lang="en-US" sz="3200" dirty="0">
                    <a:solidFill>
                      <a:srgbClr val="0070C0"/>
                    </a:solidFill>
                    <a:latin typeface="Garamond" panose="02020404030301010803" pitchFamily="18" charset="0"/>
                  </a:rPr>
                  <a:t>some other parameter(s)</a:t>
                </a:r>
                <a:r>
                  <a:rPr lang="en-US" sz="3200" dirty="0">
                    <a:latin typeface="Garamond" panose="02020404030301010803" pitchFamily="18" charset="0"/>
                  </a:rPr>
                  <a:t>:</a:t>
                </a:r>
              </a:p>
              <a:p>
                <a:pPr marL="0" indent="0" algn="ctr">
                  <a:buNone/>
                </a:pPr>
                <a:endParaRPr lang="en-US" sz="1600" dirty="0">
                  <a:latin typeface="Garamond" panose="02020404030301010803" pitchFamily="18" charset="0"/>
                </a:endParaRPr>
              </a:p>
              <a:p>
                <a:pPr marL="0" indent="0" algn="ctr">
                  <a:buNone/>
                </a:pPr>
                <a:r>
                  <a:rPr lang="en-US" sz="3200" i="1" dirty="0" err="1">
                    <a:latin typeface="Garamond" panose="02020404030301010803" pitchFamily="18" charset="0"/>
                  </a:rPr>
                  <a:t>y</a:t>
                </a:r>
                <a:r>
                  <a:rPr lang="en-US" sz="3200" i="1" baseline="-25000" dirty="0" err="1">
                    <a:latin typeface="Garamond" panose="02020404030301010803" pitchFamily="18" charset="0"/>
                  </a:rPr>
                  <a:t>i</a:t>
                </a:r>
                <a:r>
                  <a:rPr lang="en-US" sz="3200" dirty="0">
                    <a:latin typeface="Garamond" panose="02020404030301010803" pitchFamily="18" charset="0"/>
                  </a:rPr>
                  <a:t> ~ </a:t>
                </a:r>
                <a:r>
                  <a:rPr lang="en-US" sz="3200" dirty="0" err="1">
                    <a:solidFill>
                      <a:srgbClr val="FF0000"/>
                    </a:solidFill>
                    <a:latin typeface="Garamond" panose="02020404030301010803" pitchFamily="18" charset="0"/>
                  </a:rPr>
                  <a:t>some_other_dist</a:t>
                </a:r>
                <a:r>
                  <a:rPr lang="en-US" sz="3200" dirty="0">
                    <a:latin typeface="Garamond" panose="02020404030301010803" pitchFamily="18" charset="0"/>
                  </a:rPr>
                  <a:t>(</a:t>
                </a:r>
                <a:r>
                  <a:rPr lang="en-US" sz="3200" dirty="0" err="1">
                    <a:solidFill>
                      <a:srgbClr val="0070C0"/>
                    </a:solidFill>
                    <a:latin typeface="Garamond" panose="02020404030301010803" pitchFamily="18" charset="0"/>
                  </a:rPr>
                  <a:t>some_other_par</a:t>
                </a:r>
                <a14:m>
                  <m:oMath xmlns:m="http://schemas.openxmlformats.org/officeDocument/2006/math">
                    <m:r>
                      <m:rPr>
                        <m:nor/>
                      </m:rPr>
                      <a:rPr lang="en-US" sz="3200" i="1" baseline="-25000" dirty="0">
                        <a:latin typeface="Garamond" panose="02020404030301010803" pitchFamily="18" charset="0"/>
                      </a:rPr>
                      <m:t>i</m:t>
                    </m:r>
                  </m:oMath>
                </a14:m>
                <a:r>
                  <a:rPr lang="en-US" sz="3200" dirty="0">
                    <a:latin typeface="Garamond" panose="02020404030301010803" pitchFamily="18" charset="0"/>
                  </a:rPr>
                  <a:t>)</a:t>
                </a:r>
              </a:p>
              <a:p>
                <a:pPr marL="0" indent="0" algn="ctr">
                  <a:buNone/>
                </a:pPr>
                <a:r>
                  <a:rPr lang="en-US" sz="3200" dirty="0" err="1">
                    <a:solidFill>
                      <a:srgbClr val="0070C0"/>
                    </a:solidFill>
                    <a:latin typeface="Garamond" panose="02020404030301010803" pitchFamily="18" charset="0"/>
                  </a:rPr>
                  <a:t>some_other_par</a:t>
                </a:r>
                <a14:m>
                  <m:oMath xmlns:m="http://schemas.openxmlformats.org/officeDocument/2006/math">
                    <m:r>
                      <m:rPr>
                        <m:nor/>
                      </m:rPr>
                      <a:rPr lang="en-US" sz="3200" i="1" baseline="-25000" dirty="0" smtClean="0">
                        <a:latin typeface="Garamond" panose="02020404030301010803" pitchFamily="18" charset="0"/>
                      </a:rPr>
                      <m:t>i</m:t>
                    </m:r>
                  </m:oMath>
                </a14:m>
                <a:r>
                  <a:rPr lang="en-US" sz="3200" dirty="0">
                    <a:latin typeface="Garamond" panose="02020404030301010803" pitchFamily="18" charset="0"/>
                  </a:rPr>
                  <a:t> = </a:t>
                </a:r>
                <a14:m>
                  <m:oMath xmlns:m="http://schemas.openxmlformats.org/officeDocument/2006/math">
                    <m:r>
                      <a:rPr lang="en-US" sz="3200" i="1" smtClean="0">
                        <a:latin typeface="Cambria Math" panose="02040503050406030204" pitchFamily="18" charset="0"/>
                        <a:ea typeface="Cambria Math" panose="02040503050406030204" pitchFamily="18" charset="0"/>
                      </a:rPr>
                      <m:t>𝛼</m:t>
                    </m:r>
                  </m:oMath>
                </a14:m>
                <a:r>
                  <a:rPr lang="en-US" sz="3200" dirty="0">
                    <a:latin typeface="Cambria Math" panose="02040503050406030204" pitchFamily="18" charset="0"/>
                    <a:ea typeface="Cambria Math" panose="02040503050406030204" pitchFamily="18" charset="0"/>
                  </a:rPr>
                  <a:t> + </a:t>
                </a:r>
                <a14:m>
                  <m:oMath xmlns:m="http://schemas.openxmlformats.org/officeDocument/2006/math">
                    <m:r>
                      <a:rPr lang="en-US" sz="3200" i="1" smtClean="0">
                        <a:latin typeface="Cambria Math" panose="02040503050406030204" pitchFamily="18" charset="0"/>
                        <a:ea typeface="Cambria Math" panose="02040503050406030204" pitchFamily="18" charset="0"/>
                      </a:rPr>
                      <m:t>𝛽</m:t>
                    </m:r>
                    <m:r>
                      <m:rPr>
                        <m:nor/>
                      </m:rPr>
                      <a:rPr lang="en-US" sz="3200" b="0" i="1" smtClean="0">
                        <a:latin typeface="Cambria Math" panose="02040503050406030204" pitchFamily="18" charset="0"/>
                        <a:ea typeface="Cambria Math" panose="02040503050406030204" pitchFamily="18" charset="0"/>
                      </a:rPr>
                      <m:t>x</m:t>
                    </m:r>
                    <m:r>
                      <m:rPr>
                        <m:nor/>
                      </m:rPr>
                      <a:rPr lang="en-US" sz="3200" i="1" baseline="-25000" dirty="0">
                        <a:latin typeface="Cambria Math" panose="02040503050406030204" pitchFamily="18" charset="0"/>
                        <a:ea typeface="Cambria Math" panose="02040503050406030204" pitchFamily="18" charset="0"/>
                      </a:rPr>
                      <m:t>i</m:t>
                    </m:r>
                  </m:oMath>
                </a14:m>
                <a:endParaRPr lang="en-US" sz="3200" baseline="-25000"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2398580"/>
                <a:ext cx="8369877" cy="3298269"/>
              </a:xfrm>
              <a:blipFill>
                <a:blip r:embed="rId3"/>
                <a:stretch>
                  <a:fillRect t="-3690" b="-1292"/>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BDEA803A-43A2-BE4B-8A38-655AF1B903F7}"/>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From Linear Models to</a:t>
            </a:r>
            <a:br>
              <a:rPr lang="en-US" dirty="0">
                <a:latin typeface="Garamond" panose="02020404030301010803" pitchFamily="18" charset="0"/>
              </a:rPr>
            </a:br>
            <a:r>
              <a:rPr lang="en-US" dirty="0">
                <a:latin typeface="Garamond" panose="02020404030301010803" pitchFamily="18" charset="0"/>
              </a:rPr>
              <a:t>Generalized Linear Models (GLMs) </a:t>
            </a:r>
          </a:p>
        </p:txBody>
      </p:sp>
    </p:spTree>
    <p:extLst>
      <p:ext uri="{BB962C8B-B14F-4D97-AF65-F5344CB8AC3E}">
        <p14:creationId xmlns:p14="http://schemas.microsoft.com/office/powerpoint/2010/main" val="173806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pic>
        <p:nvPicPr>
          <p:cNvPr id="7" name="Picture 6">
            <a:extLst>
              <a:ext uri="{FF2B5EF4-FFF2-40B4-BE49-F238E27FC236}">
                <a16:creationId xmlns:a16="http://schemas.microsoft.com/office/drawing/2014/main" id="{A77E5F1E-6609-0A46-9514-8AA032C65E3D}"/>
              </a:ext>
            </a:extLst>
          </p:cNvPr>
          <p:cNvPicPr>
            <a:picLocks noChangeAspect="1"/>
          </p:cNvPicPr>
          <p:nvPr/>
        </p:nvPicPr>
        <p:blipFill>
          <a:blip r:embed="rId3"/>
          <a:stretch>
            <a:fillRect/>
          </a:stretch>
        </p:blipFill>
        <p:spPr>
          <a:xfrm>
            <a:off x="1284271" y="0"/>
            <a:ext cx="6575458" cy="6481017"/>
          </a:xfrm>
          <a:prstGeom prst="rect">
            <a:avLst/>
          </a:prstGeom>
        </p:spPr>
      </p:pic>
    </p:spTree>
    <p:extLst>
      <p:ext uri="{BB962C8B-B14F-4D97-AF65-F5344CB8AC3E}">
        <p14:creationId xmlns:p14="http://schemas.microsoft.com/office/powerpoint/2010/main" val="3520276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pic>
        <p:nvPicPr>
          <p:cNvPr id="7" name="Picture 6">
            <a:extLst>
              <a:ext uri="{FF2B5EF4-FFF2-40B4-BE49-F238E27FC236}">
                <a16:creationId xmlns:a16="http://schemas.microsoft.com/office/drawing/2014/main" id="{A77E5F1E-6609-0A46-9514-8AA032C65E3D}"/>
              </a:ext>
            </a:extLst>
          </p:cNvPr>
          <p:cNvPicPr>
            <a:picLocks noChangeAspect="1"/>
          </p:cNvPicPr>
          <p:nvPr/>
        </p:nvPicPr>
        <p:blipFill>
          <a:blip r:embed="rId3"/>
          <a:stretch>
            <a:fillRect/>
          </a:stretch>
        </p:blipFill>
        <p:spPr>
          <a:xfrm>
            <a:off x="1284271" y="0"/>
            <a:ext cx="6575458" cy="6481017"/>
          </a:xfrm>
          <a:prstGeom prst="rect">
            <a:avLst/>
          </a:prstGeom>
        </p:spPr>
      </p:pic>
      <p:sp>
        <p:nvSpPr>
          <p:cNvPr id="2" name="Speech Bubble: Rectangle 1">
            <a:extLst>
              <a:ext uri="{FF2B5EF4-FFF2-40B4-BE49-F238E27FC236}">
                <a16:creationId xmlns:a16="http://schemas.microsoft.com/office/drawing/2014/main" id="{315C2E84-168F-491F-A1C5-45C58E1CC72D}"/>
              </a:ext>
            </a:extLst>
          </p:cNvPr>
          <p:cNvSpPr/>
          <p:nvPr/>
        </p:nvSpPr>
        <p:spPr>
          <a:xfrm>
            <a:off x="5771603" y="2173856"/>
            <a:ext cx="2501129" cy="759125"/>
          </a:xfrm>
          <a:prstGeom prst="wedgeRectCallout">
            <a:avLst>
              <a:gd name="adj1" fmla="val -60919"/>
              <a:gd name="adj2" fmla="val -14858"/>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For events that occur at a constant rate in time or space. Useful for survival analyses</a:t>
            </a:r>
          </a:p>
        </p:txBody>
      </p:sp>
      <p:sp>
        <p:nvSpPr>
          <p:cNvPr id="5" name="Speech Bubble: Rectangle 4">
            <a:extLst>
              <a:ext uri="{FF2B5EF4-FFF2-40B4-BE49-F238E27FC236}">
                <a16:creationId xmlns:a16="http://schemas.microsoft.com/office/drawing/2014/main" id="{19202229-1F74-444E-9CDA-8F8DDB543BF8}"/>
              </a:ext>
            </a:extLst>
          </p:cNvPr>
          <p:cNvSpPr/>
          <p:nvPr/>
        </p:nvSpPr>
        <p:spPr>
          <a:xfrm>
            <a:off x="377218" y="1940944"/>
            <a:ext cx="2771424" cy="759125"/>
          </a:xfrm>
          <a:prstGeom prst="wedgeRectCallout">
            <a:avLst>
              <a:gd name="adj1" fmla="val -8839"/>
              <a:gd name="adj2" fmla="val -77358"/>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Like exponential distribution but peaks &gt;0 for events that require prior events to occur first</a:t>
            </a:r>
          </a:p>
        </p:txBody>
      </p:sp>
      <p:sp>
        <p:nvSpPr>
          <p:cNvPr id="6" name="Speech Bubble: Rectangle 5">
            <a:extLst>
              <a:ext uri="{FF2B5EF4-FFF2-40B4-BE49-F238E27FC236}">
                <a16:creationId xmlns:a16="http://schemas.microsoft.com/office/drawing/2014/main" id="{D8BFF0C5-B151-4764-A25E-2DF6FB4A7BCA}"/>
              </a:ext>
            </a:extLst>
          </p:cNvPr>
          <p:cNvSpPr/>
          <p:nvPr/>
        </p:nvSpPr>
        <p:spPr>
          <a:xfrm>
            <a:off x="377218" y="3549771"/>
            <a:ext cx="1072020" cy="1932316"/>
          </a:xfrm>
          <a:prstGeom prst="wedgeRectCallout">
            <a:avLst>
              <a:gd name="adj1" fmla="val 70245"/>
              <a:gd name="adj2" fmla="val 9696"/>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For count data. Can think of each count as a trial (to find it) and a success (found it). </a:t>
            </a:r>
          </a:p>
        </p:txBody>
      </p:sp>
    </p:spTree>
    <p:extLst>
      <p:ext uri="{BB962C8B-B14F-4D97-AF65-F5344CB8AC3E}">
        <p14:creationId xmlns:p14="http://schemas.microsoft.com/office/powerpoint/2010/main" val="28097675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9817</TotalTime>
  <Words>1953</Words>
  <Application>Microsoft Office PowerPoint</Application>
  <PresentationFormat>On-screen Show (4:3)</PresentationFormat>
  <Paragraphs>221</Paragraphs>
  <Slides>30</Slides>
  <Notes>22</Notes>
  <HiddenSlides>2</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Cambria Math</vt:lpstr>
      <vt:lpstr>Garamond</vt:lpstr>
      <vt:lpstr>Monaco</vt:lpstr>
      <vt:lpstr>Office Theme</vt:lpstr>
      <vt:lpstr>Introduction to Statistics for  Ecology and Evolutionary Biology  MCMC, Link Functions, and Generalized Linear Models  Week 13 6 December 2021 </vt:lpstr>
      <vt:lpstr>Markov Chain Monte Carlo (MCMC)</vt:lpstr>
      <vt:lpstr>Good read… </vt:lpstr>
      <vt:lpstr>Validating MCMC Chains</vt:lpstr>
      <vt:lpstr>Lecture code, part 1</vt:lpstr>
      <vt:lpstr>From Linear Models to Generalized Linear Models (GLMs) </vt:lpstr>
      <vt:lpstr>From Linear Models to Generalized Linear Models (GLMs) </vt:lpstr>
      <vt:lpstr>PowerPoint Presentation</vt:lpstr>
      <vt:lpstr>PowerPoint Presentation</vt:lpstr>
      <vt:lpstr>From Linear Models to Generalized Linear Models (GLMs) </vt:lpstr>
      <vt:lpstr>The Necessity of Link Functions</vt:lpstr>
      <vt:lpstr>Poisson Distribution</vt:lpstr>
      <vt:lpstr>Log Link for Poisson GLMs</vt:lpstr>
      <vt:lpstr>IMPORTANT NOTE</vt:lpstr>
      <vt:lpstr>Poisson GLM </vt:lpstr>
      <vt:lpstr>Poisson GLM </vt:lpstr>
      <vt:lpstr>Offset</vt:lpstr>
      <vt:lpstr>Example dataset (chapter 11)</vt:lpstr>
      <vt:lpstr>Lecture code, part 2</vt:lpstr>
      <vt:lpstr>Binomial models</vt:lpstr>
      <vt:lpstr>Binomial Distribution</vt:lpstr>
      <vt:lpstr>Logit Link for Binomial GLMs</vt:lpstr>
      <vt:lpstr>Binomial GLM </vt:lpstr>
      <vt:lpstr>Binomial GLM </vt:lpstr>
      <vt:lpstr>Probabilities vs. log-odds vs. odds</vt:lpstr>
      <vt:lpstr>Two Flavors of Binomial GLM</vt:lpstr>
      <vt:lpstr>Logistic Regression Example Prosocial Chimpanzees</vt:lpstr>
      <vt:lpstr>Binomial GLM for  Chimpanzee Prosociality</vt:lpstr>
      <vt:lpstr>Aggregated Binomial Regression Example Many Shades of Snow Geese</vt:lpstr>
      <vt:lpstr>Binomial GLM for  Snow Geese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Statistics for  Ecology and Evolutionary Biology  MCMC, Link Functions, and Poisson Regression  Week 12 30 November 2020</dc:title>
  <dc:creator>Steffen Foerster, Ph.D.</dc:creator>
  <cp:lastModifiedBy>Steffen Foerster</cp:lastModifiedBy>
  <cp:revision>11</cp:revision>
  <dcterms:created xsi:type="dcterms:W3CDTF">2020-11-30T22:33:22Z</dcterms:created>
  <dcterms:modified xsi:type="dcterms:W3CDTF">2021-12-12T16:00:05Z</dcterms:modified>
</cp:coreProperties>
</file>